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4ac55d01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4ac55d01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4ac55d01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ac55d01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4ac55d01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4ac55d01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4ac55d01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4ac55d01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4ac55d01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4ac55d01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4ac55d01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4ac55d01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4ac55d01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4ac55d01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912e73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912e73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912e738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912e738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4ac55d0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4ac55d0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4ac55d01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4ac55d01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4ac55d01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4ac55d01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4ac55d01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4ac55d01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4ac55d01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4ac55d01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4ac55d01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4ac55d01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7.jpg"/><Relationship Id="rId5" Type="http://schemas.openxmlformats.org/officeDocument/2006/relationships/image" Target="../media/image14.jpg"/><Relationship Id="rId6"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2.jp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7.jpg"/><Relationship Id="rId5" Type="http://schemas.openxmlformats.org/officeDocument/2006/relationships/image" Target="../media/image14.jpg"/><Relationship Id="rId6"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9.png"/><Relationship Id="rId5" Type="http://schemas.openxmlformats.org/officeDocument/2006/relationships/image" Target="../media/image26.jpg"/><Relationship Id="rId6" Type="http://schemas.openxmlformats.org/officeDocument/2006/relationships/image" Target="../media/image28.jpg"/><Relationship Id="rId7"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viviendasleon.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5.jpg"/><Relationship Id="rId10" Type="http://schemas.openxmlformats.org/officeDocument/2006/relationships/image" Target="../media/image13.jpg"/><Relationship Id="rId9"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1.jpg"/><Relationship Id="rId7" Type="http://schemas.openxmlformats.org/officeDocument/2006/relationships/image" Target="../media/image8.jpg"/><Relationship Id="rId8"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0.jpg"/><Relationship Id="rId6"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000">
                <a:solidFill>
                  <a:srgbClr val="266F8F"/>
                </a:solidFill>
              </a:rPr>
              <a:t>Viviendas</a:t>
            </a:r>
            <a:r>
              <a:rPr lang="en" sz="7000">
                <a:solidFill>
                  <a:srgbClr val="266F8F"/>
                </a:solidFill>
              </a:rPr>
              <a:t>León</a:t>
            </a:r>
            <a:endParaRPr sz="7000">
              <a:solidFill>
                <a:srgbClr val="266F8F"/>
              </a:solidFill>
            </a:endParaRPr>
          </a:p>
        </p:txBody>
      </p:sp>
      <p:sp>
        <p:nvSpPr>
          <p:cNvPr id="55" name="Google Shape;55;p13"/>
          <p:cNvSpPr txBox="1"/>
          <p:nvPr>
            <p:ph idx="1" type="subTitle"/>
          </p:nvPr>
        </p:nvSpPr>
        <p:spPr>
          <a:xfrm>
            <a:off x="311700" y="2834125"/>
            <a:ext cx="8520600" cy="55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900"/>
              <a:t>Sustaining &amp; Connecting Communities</a:t>
            </a:r>
            <a:endParaRPr i="1" sz="1900"/>
          </a:p>
          <a:p>
            <a:pPr indent="0" lvl="0" marL="0" rtl="0" algn="ctr">
              <a:lnSpc>
                <a:spcPct val="50000"/>
              </a:lnSpc>
              <a:spcBef>
                <a:spcPts val="0"/>
              </a:spcBef>
              <a:spcAft>
                <a:spcPts val="0"/>
              </a:spcAft>
              <a:buNone/>
            </a:pPr>
            <a:r>
              <a:t/>
            </a:r>
            <a:endParaRPr i="1" sz="1100"/>
          </a:p>
          <a:p>
            <a:pPr indent="0" lvl="0" marL="0" rtl="0" algn="ctr">
              <a:spcBef>
                <a:spcPts val="0"/>
              </a:spcBef>
              <a:spcAft>
                <a:spcPts val="0"/>
              </a:spcAft>
              <a:buNone/>
            </a:pPr>
            <a:r>
              <a:rPr i="1" lang="en" sz="1000"/>
              <a:t>León, Nicaragua </a:t>
            </a:r>
            <a:r>
              <a:rPr lang="en" sz="1000"/>
              <a:t>and </a:t>
            </a:r>
            <a:r>
              <a:rPr i="1" lang="en" sz="1000"/>
              <a:t>Santa Lucía Utatlán, Guatemala</a:t>
            </a:r>
            <a:endParaRPr i="1" sz="1000"/>
          </a:p>
        </p:txBody>
      </p:sp>
      <p:cxnSp>
        <p:nvCxnSpPr>
          <p:cNvPr id="56" name="Google Shape;56;p13"/>
          <p:cNvCxnSpPr/>
          <p:nvPr/>
        </p:nvCxnSpPr>
        <p:spPr>
          <a:xfrm>
            <a:off x="288600" y="2788775"/>
            <a:ext cx="8566800" cy="8400"/>
          </a:xfrm>
          <a:prstGeom prst="straightConnector1">
            <a:avLst/>
          </a:prstGeom>
          <a:noFill/>
          <a:ln cap="flat" cmpd="sng" w="28575">
            <a:solidFill>
              <a:srgbClr val="FFD66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Our </a:t>
            </a:r>
            <a:r>
              <a:rPr lang="en">
                <a:solidFill>
                  <a:srgbClr val="266F8F"/>
                </a:solidFill>
              </a:rPr>
              <a:t>Trainings </a:t>
            </a:r>
            <a:r>
              <a:rPr lang="en" sz="1500">
                <a:solidFill>
                  <a:srgbClr val="266F8F"/>
                </a:solidFill>
              </a:rPr>
              <a:t>(</a:t>
            </a:r>
            <a:r>
              <a:rPr i="1" lang="en" sz="1500">
                <a:solidFill>
                  <a:srgbClr val="266F8F"/>
                </a:solidFill>
              </a:rPr>
              <a:t>1-4)</a:t>
            </a:r>
            <a:endParaRPr i="1" sz="1500">
              <a:solidFill>
                <a:srgbClr val="266F8F"/>
              </a:solidFill>
            </a:endParaRPr>
          </a:p>
        </p:txBody>
      </p:sp>
      <p:sp>
        <p:nvSpPr>
          <p:cNvPr id="167" name="Google Shape;167;p22"/>
          <p:cNvSpPr txBox="1"/>
          <p:nvPr>
            <p:ph idx="1" type="body"/>
          </p:nvPr>
        </p:nvSpPr>
        <p:spPr>
          <a:xfrm>
            <a:off x="311700" y="1152475"/>
            <a:ext cx="42603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B14935"/>
                </a:solidFill>
              </a:rPr>
              <a:t>1.</a:t>
            </a:r>
            <a:r>
              <a:rPr lang="en" sz="1000"/>
              <a:t> </a:t>
            </a:r>
            <a:r>
              <a:rPr b="1" lang="en" sz="1000"/>
              <a:t>Plant Science</a:t>
            </a:r>
            <a:r>
              <a:rPr lang="en" sz="1000"/>
              <a:t>: train individuals regarding stages of plant development, and interventions one can take to support positive plant development.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2.</a:t>
            </a:r>
            <a:r>
              <a:rPr lang="en" sz="1000"/>
              <a:t> </a:t>
            </a:r>
            <a:r>
              <a:rPr b="1" lang="en" sz="1000"/>
              <a:t>Soil Nutrient Management</a:t>
            </a:r>
            <a:r>
              <a:rPr lang="en" sz="1000"/>
              <a:t>: train individuals in compost and fertilizer creation. Using cow manure, sand and crop debris, individuals go through a system of layering and mixing. This mixture is used to prepare the land, improve soil nutrient levels and retain soil humidity.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3.</a:t>
            </a:r>
            <a:r>
              <a:rPr lang="en" sz="1000"/>
              <a:t> </a:t>
            </a:r>
            <a:r>
              <a:rPr b="1" lang="en" sz="1000"/>
              <a:t>Nursery Construction + Plant Care</a:t>
            </a:r>
            <a:r>
              <a:rPr lang="en" sz="1000"/>
              <a:t>: trains individuals to create both ground based and elevated protected nurseries. Covered nurseries creates a high humidity environment to support seed germination. Individuals plant the seeds and care for them over 25-30 days before transplantation.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4.</a:t>
            </a:r>
            <a:r>
              <a:rPr lang="en" sz="1000"/>
              <a:t> </a:t>
            </a:r>
            <a:r>
              <a:rPr b="1" lang="en" sz="1000"/>
              <a:t>Farm Construction + Transplantation</a:t>
            </a:r>
            <a:r>
              <a:rPr lang="en" sz="1000"/>
              <a:t>: we provide individuals with the resources to construct their farm: wooden posts, chain link fencing protects the farm from animals as well as a structure for crops to grow (green beans). Farms are 15x15 meters (49.2x49.2 ft). Once completed, individuals transplant mature seedlings and harvest can occur 2.5-3 months after transplantation.</a:t>
            </a:r>
            <a:endParaRPr sz="1000"/>
          </a:p>
        </p:txBody>
      </p:sp>
      <p:cxnSp>
        <p:nvCxnSpPr>
          <p:cNvPr id="168" name="Google Shape;168;p22"/>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69" name="Google Shape;169;p22"/>
          <p:cNvPicPr preferRelativeResize="0"/>
          <p:nvPr/>
        </p:nvPicPr>
        <p:blipFill rotWithShape="1">
          <a:blip r:embed="rId3">
            <a:alphaModFix/>
          </a:blip>
          <a:srcRect b="0" l="0" r="0" t="0"/>
          <a:stretch/>
        </p:blipFill>
        <p:spPr>
          <a:xfrm>
            <a:off x="6791775" y="3130087"/>
            <a:ext cx="2063620" cy="1547715"/>
          </a:xfrm>
          <a:prstGeom prst="rect">
            <a:avLst/>
          </a:prstGeom>
          <a:noFill/>
          <a:ln>
            <a:noFill/>
          </a:ln>
        </p:spPr>
      </p:pic>
      <p:pic>
        <p:nvPicPr>
          <p:cNvPr id="170" name="Google Shape;170;p22"/>
          <p:cNvPicPr preferRelativeResize="0"/>
          <p:nvPr/>
        </p:nvPicPr>
        <p:blipFill rotWithShape="1">
          <a:blip r:embed="rId4">
            <a:alphaModFix/>
          </a:blip>
          <a:srcRect b="0" l="5349" r="5340" t="0"/>
          <a:stretch/>
        </p:blipFill>
        <p:spPr>
          <a:xfrm>
            <a:off x="4631025" y="3130087"/>
            <a:ext cx="2063623" cy="1547711"/>
          </a:xfrm>
          <a:prstGeom prst="rect">
            <a:avLst/>
          </a:prstGeom>
          <a:noFill/>
          <a:ln>
            <a:noFill/>
          </a:ln>
        </p:spPr>
      </p:pic>
      <p:pic>
        <p:nvPicPr>
          <p:cNvPr id="171" name="Google Shape;171;p22"/>
          <p:cNvPicPr preferRelativeResize="0"/>
          <p:nvPr/>
        </p:nvPicPr>
        <p:blipFill rotWithShape="1">
          <a:blip r:embed="rId5">
            <a:alphaModFix/>
          </a:blip>
          <a:srcRect b="0" l="5349" r="5340" t="0"/>
          <a:stretch/>
        </p:blipFill>
        <p:spPr>
          <a:xfrm>
            <a:off x="4631025" y="1383162"/>
            <a:ext cx="2063623" cy="1547711"/>
          </a:xfrm>
          <a:prstGeom prst="rect">
            <a:avLst/>
          </a:prstGeom>
          <a:noFill/>
          <a:ln>
            <a:noFill/>
          </a:ln>
        </p:spPr>
      </p:pic>
      <p:pic>
        <p:nvPicPr>
          <p:cNvPr id="172" name="Google Shape;172;p22"/>
          <p:cNvPicPr preferRelativeResize="0"/>
          <p:nvPr/>
        </p:nvPicPr>
        <p:blipFill rotWithShape="1">
          <a:blip r:embed="rId6">
            <a:alphaModFix/>
          </a:blip>
          <a:srcRect b="0" l="0" r="0" t="0"/>
          <a:stretch/>
        </p:blipFill>
        <p:spPr>
          <a:xfrm>
            <a:off x="6791775" y="1383162"/>
            <a:ext cx="2063623" cy="15477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Our </a:t>
            </a:r>
            <a:r>
              <a:rPr lang="en">
                <a:solidFill>
                  <a:srgbClr val="266F8F"/>
                </a:solidFill>
              </a:rPr>
              <a:t>Trainings </a:t>
            </a:r>
            <a:r>
              <a:rPr lang="en" sz="1500">
                <a:solidFill>
                  <a:srgbClr val="266F8F"/>
                </a:solidFill>
              </a:rPr>
              <a:t>(</a:t>
            </a:r>
            <a:r>
              <a:rPr i="1" lang="en" sz="1500">
                <a:solidFill>
                  <a:srgbClr val="266F8F"/>
                </a:solidFill>
              </a:rPr>
              <a:t>5-7</a:t>
            </a:r>
            <a:r>
              <a:rPr i="1" lang="en" sz="1500">
                <a:solidFill>
                  <a:srgbClr val="266F8F"/>
                </a:solidFill>
              </a:rPr>
              <a:t>)</a:t>
            </a:r>
            <a:endParaRPr i="1" sz="1500">
              <a:solidFill>
                <a:srgbClr val="266F8F"/>
              </a:solidFill>
            </a:endParaRPr>
          </a:p>
        </p:txBody>
      </p:sp>
      <p:sp>
        <p:nvSpPr>
          <p:cNvPr id="178" name="Google Shape;178;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B14935"/>
                </a:solidFill>
              </a:rPr>
              <a:t>5</a:t>
            </a:r>
            <a:r>
              <a:rPr b="1" lang="en" sz="1000">
                <a:solidFill>
                  <a:srgbClr val="B14935"/>
                </a:solidFill>
              </a:rPr>
              <a:t>.</a:t>
            </a:r>
            <a:r>
              <a:rPr lang="en" sz="1000"/>
              <a:t> </a:t>
            </a:r>
            <a:r>
              <a:rPr b="1" lang="en" sz="1000"/>
              <a:t>Microclimate Creation</a:t>
            </a:r>
            <a:r>
              <a:rPr lang="en" sz="1000"/>
              <a:t>: train individuals in methods to create </a:t>
            </a:r>
            <a:r>
              <a:rPr lang="en" sz="1000"/>
              <a:t>microclimates</a:t>
            </a:r>
            <a:r>
              <a:rPr lang="en" sz="1000"/>
              <a:t> to address hot Nicaraguan weather that strips soil moisture and harms plant health. We plant papaya trees, the shade creates a microclimate (10-15 degrees cooler), helping the retain moisture, a high </a:t>
            </a:r>
            <a:r>
              <a:rPr lang="en" sz="1000"/>
              <a:t>humidity</a:t>
            </a:r>
            <a:r>
              <a:rPr lang="en" sz="1000"/>
              <a:t> environment, and protects the farm.</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6</a:t>
            </a:r>
            <a:r>
              <a:rPr b="1" lang="en" sz="1000">
                <a:solidFill>
                  <a:srgbClr val="B14935"/>
                </a:solidFill>
              </a:rPr>
              <a:t>.</a:t>
            </a:r>
            <a:r>
              <a:rPr lang="en" sz="1000"/>
              <a:t> </a:t>
            </a:r>
            <a:r>
              <a:rPr b="1" lang="en" sz="1000"/>
              <a:t>Organic Pest/Disease Management</a:t>
            </a:r>
            <a:r>
              <a:rPr lang="en" sz="1000"/>
              <a:t>: train individuals in ways to create their own pest/disease management products. </a:t>
            </a:r>
            <a:r>
              <a:rPr i="1" lang="en" sz="1000"/>
              <a:t>Methods</a:t>
            </a:r>
            <a:r>
              <a:rPr lang="en" sz="1000"/>
              <a:t>: Liquified 1 head of garlic and onion mixed with 1 ltr of water (pest); Liquified 1 lb of chile with 1 ltr of water (pest); Shredded neem leaf mixed with water (pest); Ashes applied to base of the plant (fungus). Organic products can be applied every 2-3 days and it won’t contaminate the land.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7</a:t>
            </a:r>
            <a:r>
              <a:rPr b="1" lang="en" sz="1000">
                <a:solidFill>
                  <a:srgbClr val="B14935"/>
                </a:solidFill>
              </a:rPr>
              <a:t>.</a:t>
            </a:r>
            <a:r>
              <a:rPr lang="en" sz="1000"/>
              <a:t> </a:t>
            </a:r>
            <a:r>
              <a:rPr b="1" lang="en" sz="1000"/>
              <a:t>Water Management</a:t>
            </a:r>
            <a:r>
              <a:rPr lang="en" sz="1000"/>
              <a:t>: trains individuals on the importance and the construction of drip irrigation systems. This irrigation system is supported by family wells, this method prevents weeds from growing and allows for water to be targeted at the base of the plant. Current water issues tied to irregular rainfall and depleting aquifer levels due to </a:t>
            </a:r>
            <a:r>
              <a:rPr lang="en" sz="1000"/>
              <a:t>surrounding</a:t>
            </a:r>
            <a:r>
              <a:rPr lang="en" sz="1000"/>
              <a:t> agrobusiness (sugarcane). Well Improvement Project was created to deepen wells, construct new wells, and promote water conservation.</a:t>
            </a:r>
            <a:endParaRPr sz="1000"/>
          </a:p>
        </p:txBody>
      </p:sp>
      <p:cxnSp>
        <p:nvCxnSpPr>
          <p:cNvPr id="179" name="Google Shape;179;p23"/>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80" name="Google Shape;180;p23"/>
          <p:cNvPicPr preferRelativeResize="0"/>
          <p:nvPr/>
        </p:nvPicPr>
        <p:blipFill rotWithShape="1">
          <a:blip r:embed="rId3">
            <a:alphaModFix/>
          </a:blip>
          <a:srcRect b="14705" l="17776" r="14838" t="9490"/>
          <a:stretch/>
        </p:blipFill>
        <p:spPr>
          <a:xfrm>
            <a:off x="6791775" y="2960287"/>
            <a:ext cx="2063621" cy="1547713"/>
          </a:xfrm>
          <a:prstGeom prst="rect">
            <a:avLst/>
          </a:prstGeom>
          <a:noFill/>
          <a:ln>
            <a:noFill/>
          </a:ln>
        </p:spPr>
      </p:pic>
      <p:pic>
        <p:nvPicPr>
          <p:cNvPr id="181" name="Google Shape;181;p23"/>
          <p:cNvPicPr preferRelativeResize="0"/>
          <p:nvPr/>
        </p:nvPicPr>
        <p:blipFill rotWithShape="1">
          <a:blip r:embed="rId4">
            <a:alphaModFix/>
          </a:blip>
          <a:srcRect b="0" l="0" r="0" t="0"/>
          <a:stretch/>
        </p:blipFill>
        <p:spPr>
          <a:xfrm>
            <a:off x="6791775" y="1213362"/>
            <a:ext cx="2063622" cy="1547712"/>
          </a:xfrm>
          <a:prstGeom prst="rect">
            <a:avLst/>
          </a:prstGeom>
          <a:noFill/>
          <a:ln>
            <a:noFill/>
          </a:ln>
        </p:spPr>
      </p:pic>
      <p:pic>
        <p:nvPicPr>
          <p:cNvPr id="182" name="Google Shape;182;p23"/>
          <p:cNvPicPr preferRelativeResize="0"/>
          <p:nvPr/>
        </p:nvPicPr>
        <p:blipFill rotWithShape="1">
          <a:blip r:embed="rId5">
            <a:alphaModFix/>
          </a:blip>
          <a:srcRect b="13870" l="13846" r="13846" t="-450"/>
          <a:stretch/>
        </p:blipFill>
        <p:spPr>
          <a:xfrm>
            <a:off x="4635950" y="1213350"/>
            <a:ext cx="2063624" cy="329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Our </a:t>
            </a:r>
            <a:r>
              <a:rPr lang="en">
                <a:solidFill>
                  <a:srgbClr val="266F8F"/>
                </a:solidFill>
              </a:rPr>
              <a:t>Trainings </a:t>
            </a:r>
            <a:r>
              <a:rPr lang="en" sz="1500">
                <a:solidFill>
                  <a:srgbClr val="266F8F"/>
                </a:solidFill>
              </a:rPr>
              <a:t>(</a:t>
            </a:r>
            <a:r>
              <a:rPr i="1" lang="en" sz="1500">
                <a:solidFill>
                  <a:srgbClr val="266F8F"/>
                </a:solidFill>
              </a:rPr>
              <a:t>8</a:t>
            </a:r>
            <a:r>
              <a:rPr i="1" lang="en" sz="1500">
                <a:solidFill>
                  <a:srgbClr val="266F8F"/>
                </a:solidFill>
              </a:rPr>
              <a:t>-10)</a:t>
            </a:r>
            <a:endParaRPr i="1" sz="1500">
              <a:solidFill>
                <a:srgbClr val="266F8F"/>
              </a:solidFill>
            </a:endParaRPr>
          </a:p>
        </p:txBody>
      </p:sp>
      <p:sp>
        <p:nvSpPr>
          <p:cNvPr id="188" name="Google Shape;188;p24"/>
          <p:cNvSpPr txBox="1"/>
          <p:nvPr>
            <p:ph idx="1" type="body"/>
          </p:nvPr>
        </p:nvSpPr>
        <p:spPr>
          <a:xfrm>
            <a:off x="311700" y="1152475"/>
            <a:ext cx="4601100" cy="3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B14935"/>
                </a:solidFill>
              </a:rPr>
              <a:t>8</a:t>
            </a:r>
            <a:r>
              <a:rPr b="1" lang="en" sz="1000">
                <a:solidFill>
                  <a:srgbClr val="B14935"/>
                </a:solidFill>
              </a:rPr>
              <a:t>.</a:t>
            </a:r>
            <a:r>
              <a:rPr lang="en" sz="1000"/>
              <a:t> </a:t>
            </a:r>
            <a:r>
              <a:rPr b="1" lang="en" sz="1000"/>
              <a:t>Crop Diversification</a:t>
            </a:r>
            <a:r>
              <a:rPr lang="en" sz="1000"/>
              <a:t>: train individuals on the importance of </a:t>
            </a:r>
            <a:r>
              <a:rPr lang="en" sz="1000"/>
              <a:t>polyculture</a:t>
            </a:r>
            <a:r>
              <a:rPr lang="en" sz="1000"/>
              <a:t> farming, crop diversification and sequencing. Community only cultivated crops tied to diet </a:t>
            </a:r>
            <a:r>
              <a:rPr lang="en" sz="1000"/>
              <a:t>(Ayote/Squash, Pipian/Gourd, Corn, and Peanuts)</a:t>
            </a:r>
            <a:r>
              <a:rPr lang="en" sz="1000"/>
              <a:t>. Diversification leads to better nutrition and improved diet. New crops were introduced (Tomato, Chiltoma/Sweet </a:t>
            </a:r>
            <a:r>
              <a:rPr lang="en" sz="1000"/>
              <a:t>Pepper</a:t>
            </a:r>
            <a:r>
              <a:rPr lang="en" sz="1000"/>
              <a:t>, Cucumber, Green Bean, Banana, Carrot, Radish, Green Onion, Watermelon, Melon, and Papaya). 5-6 varieties of crops are cultivated, 3 harvests a year. Crop rotations align with our 2 rounds of seed disbursements. 2-3 seed varieties are given during each disbursement (tomato, chiltoma/sweet pepper, cucumber, and green beans).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9</a:t>
            </a:r>
            <a:r>
              <a:rPr b="1" lang="en" sz="1000">
                <a:solidFill>
                  <a:srgbClr val="B14935"/>
                </a:solidFill>
              </a:rPr>
              <a:t>.</a:t>
            </a:r>
            <a:r>
              <a:rPr lang="en" sz="1000"/>
              <a:t> </a:t>
            </a:r>
            <a:r>
              <a:rPr b="1" lang="en" sz="1000"/>
              <a:t>Managing Agricultural Debris</a:t>
            </a:r>
            <a:r>
              <a:rPr lang="en" sz="1000"/>
              <a:t>: train individuals to manage debris, promote hands on approach. Use debris for compost/fertilizer, we do not recommend lighting the debris on fire or using machetes since it may cause damage to the irrigation system.</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solidFill>
                  <a:srgbClr val="B14935"/>
                </a:solidFill>
              </a:rPr>
              <a:t>10</a:t>
            </a:r>
            <a:r>
              <a:rPr b="1" lang="en" sz="1000">
                <a:solidFill>
                  <a:srgbClr val="B14935"/>
                </a:solidFill>
              </a:rPr>
              <a:t>.</a:t>
            </a:r>
            <a:r>
              <a:rPr lang="en" sz="1000"/>
              <a:t> </a:t>
            </a:r>
            <a:r>
              <a:rPr b="1" lang="en" sz="1000"/>
              <a:t>Weekly Technical Supervisions, Climate Adaptive Agricultural Planning &amp; Expansion</a:t>
            </a:r>
            <a:r>
              <a:rPr lang="en" sz="1000"/>
              <a:t>: VL’s agricultural coordinator and farm technician visit farms on a weekly basis, track crop development, provide recommendations, reinforce farming capacities, retrain individuals and create tailored plans with each farm. Promote farm expansion to increase crop production, create surplus and open up economic opportunities.</a:t>
            </a:r>
            <a:endParaRPr sz="1000"/>
          </a:p>
        </p:txBody>
      </p:sp>
      <p:cxnSp>
        <p:nvCxnSpPr>
          <p:cNvPr id="189" name="Google Shape;189;p24"/>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90" name="Google Shape;190;p24"/>
          <p:cNvPicPr preferRelativeResize="0"/>
          <p:nvPr/>
        </p:nvPicPr>
        <p:blipFill rotWithShape="1">
          <a:blip r:embed="rId3">
            <a:alphaModFix/>
          </a:blip>
          <a:srcRect b="0" l="0" r="0" t="0"/>
          <a:stretch/>
        </p:blipFill>
        <p:spPr>
          <a:xfrm>
            <a:off x="6929424" y="3044621"/>
            <a:ext cx="1925970" cy="1472002"/>
          </a:xfrm>
          <a:prstGeom prst="rect">
            <a:avLst/>
          </a:prstGeom>
          <a:noFill/>
          <a:ln>
            <a:noFill/>
          </a:ln>
        </p:spPr>
      </p:pic>
      <p:pic>
        <p:nvPicPr>
          <p:cNvPr id="191" name="Google Shape;191;p24"/>
          <p:cNvPicPr preferRelativeResize="0"/>
          <p:nvPr/>
        </p:nvPicPr>
        <p:blipFill rotWithShape="1">
          <a:blip r:embed="rId4">
            <a:alphaModFix/>
          </a:blip>
          <a:srcRect b="0" l="5349" r="5340" t="0"/>
          <a:stretch/>
        </p:blipFill>
        <p:spPr>
          <a:xfrm>
            <a:off x="4912800" y="3044621"/>
            <a:ext cx="1925976" cy="1472001"/>
          </a:xfrm>
          <a:prstGeom prst="rect">
            <a:avLst/>
          </a:prstGeom>
          <a:noFill/>
          <a:ln>
            <a:noFill/>
          </a:ln>
        </p:spPr>
      </p:pic>
      <p:pic>
        <p:nvPicPr>
          <p:cNvPr id="192" name="Google Shape;192;p24"/>
          <p:cNvPicPr preferRelativeResize="0"/>
          <p:nvPr/>
        </p:nvPicPr>
        <p:blipFill rotWithShape="1">
          <a:blip r:embed="rId5">
            <a:alphaModFix/>
          </a:blip>
          <a:srcRect b="0" l="5349" r="5340" t="0"/>
          <a:stretch/>
        </p:blipFill>
        <p:spPr>
          <a:xfrm>
            <a:off x="4912800" y="1383151"/>
            <a:ext cx="1925976" cy="1472001"/>
          </a:xfrm>
          <a:prstGeom prst="rect">
            <a:avLst/>
          </a:prstGeom>
          <a:noFill/>
          <a:ln>
            <a:noFill/>
          </a:ln>
        </p:spPr>
      </p:pic>
      <p:pic>
        <p:nvPicPr>
          <p:cNvPr id="193" name="Google Shape;193;p24"/>
          <p:cNvPicPr preferRelativeResize="0"/>
          <p:nvPr/>
        </p:nvPicPr>
        <p:blipFill rotWithShape="1">
          <a:blip r:embed="rId6">
            <a:alphaModFix/>
          </a:blip>
          <a:srcRect b="0" l="0" r="0" t="0"/>
          <a:stretch/>
        </p:blipFill>
        <p:spPr>
          <a:xfrm>
            <a:off x="6929424" y="1383151"/>
            <a:ext cx="1925972" cy="1472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Reforestation</a:t>
            </a:r>
            <a:r>
              <a:rPr lang="en">
                <a:solidFill>
                  <a:srgbClr val="266F8F"/>
                </a:solidFill>
              </a:rPr>
              <a:t> Project</a:t>
            </a:r>
            <a:endParaRPr>
              <a:solidFill>
                <a:srgbClr val="266F8F"/>
              </a:solidFill>
            </a:endParaRPr>
          </a:p>
        </p:txBody>
      </p:sp>
      <p:sp>
        <p:nvSpPr>
          <p:cNvPr id="199" name="Google Shape;199;p25"/>
          <p:cNvSpPr txBox="1"/>
          <p:nvPr>
            <p:ph idx="1" type="body"/>
          </p:nvPr>
        </p:nvSpPr>
        <p:spPr>
          <a:xfrm>
            <a:off x="311700" y="1152475"/>
            <a:ext cx="422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Goal</a:t>
            </a:r>
            <a:r>
              <a:rPr lang="en" sz="1100"/>
              <a:t>: train individuals to restore farmland and watershed through the reforestation of native trees, tied with environmental training.</a:t>
            </a:r>
            <a:endParaRPr sz="1100"/>
          </a:p>
          <a:p>
            <a:pPr indent="0" lvl="0" marL="0" rtl="0" algn="l">
              <a:spcBef>
                <a:spcPts val="1600"/>
              </a:spcBef>
              <a:spcAft>
                <a:spcPts val="0"/>
              </a:spcAft>
              <a:buNone/>
            </a:pPr>
            <a:r>
              <a:rPr b="1" lang="en" sz="1100">
                <a:solidFill>
                  <a:srgbClr val="B14935"/>
                </a:solidFill>
              </a:rPr>
              <a:t>&gt;</a:t>
            </a:r>
            <a:r>
              <a:rPr lang="en" sz="1100"/>
              <a:t> </a:t>
            </a:r>
            <a:r>
              <a:rPr b="1" lang="en" sz="1100"/>
              <a:t>Realities</a:t>
            </a:r>
            <a:r>
              <a:rPr lang="en" sz="1100"/>
              <a:t>: Individuals have internalized the </a:t>
            </a:r>
            <a:r>
              <a:rPr lang="en" sz="1100"/>
              <a:t>conceptual</a:t>
            </a:r>
            <a:r>
              <a:rPr lang="en" sz="1100"/>
              <a:t> piece: plant science and the environment; however as a practical project they have not been as enthusiastic in forest restoration in comparison to planting trees for food production.</a:t>
            </a:r>
            <a:endParaRPr sz="1100"/>
          </a:p>
          <a:p>
            <a:pPr indent="0" lvl="0" marL="0" rtl="0" algn="l">
              <a:spcBef>
                <a:spcPts val="1600"/>
              </a:spcBef>
              <a:spcAft>
                <a:spcPts val="0"/>
              </a:spcAft>
              <a:buNone/>
            </a:pPr>
            <a:r>
              <a:rPr b="1" lang="en" sz="1100">
                <a:solidFill>
                  <a:srgbClr val="B14935"/>
                </a:solidFill>
              </a:rPr>
              <a:t>&gt;</a:t>
            </a:r>
            <a:r>
              <a:rPr lang="en" sz="1100"/>
              <a:t> </a:t>
            </a:r>
            <a:r>
              <a:rPr b="1" lang="en" sz="1100"/>
              <a:t>Reforestation Shift</a:t>
            </a:r>
            <a:r>
              <a:rPr lang="en" sz="1100"/>
              <a:t>: individuals didn’t see immediate benefits from reforesting firewood trees so we shifted to fruit trees. This shift significantly increased reforestation success and tree survival rate. Families were excited to have fruit trees on their properties.</a:t>
            </a:r>
            <a:endParaRPr sz="1100"/>
          </a:p>
          <a:p>
            <a:pPr indent="0" lvl="0" marL="0" rtl="0" algn="l">
              <a:spcBef>
                <a:spcPts val="1600"/>
              </a:spcBef>
              <a:spcAft>
                <a:spcPts val="1600"/>
              </a:spcAft>
              <a:buClr>
                <a:schemeClr val="dk1"/>
              </a:buClr>
              <a:buSzPts val="1100"/>
              <a:buFont typeface="Arial"/>
              <a:buNone/>
            </a:pPr>
            <a:r>
              <a:rPr b="1" lang="en" sz="1100">
                <a:solidFill>
                  <a:srgbClr val="B14935"/>
                </a:solidFill>
              </a:rPr>
              <a:t>&gt;</a:t>
            </a:r>
            <a:r>
              <a:rPr lang="en" sz="1100"/>
              <a:t> </a:t>
            </a:r>
            <a:r>
              <a:rPr b="1" lang="en" sz="1100"/>
              <a:t>Fruit Trees</a:t>
            </a:r>
            <a:r>
              <a:rPr lang="en" sz="1100"/>
              <a:t>: individuals were given Lemon, Mandarin, Avocado, Guava, and Mango trees.</a:t>
            </a:r>
            <a:endParaRPr sz="1100"/>
          </a:p>
        </p:txBody>
      </p:sp>
      <p:cxnSp>
        <p:nvCxnSpPr>
          <p:cNvPr id="200" name="Google Shape;200;p25"/>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201" name="Google Shape;201;p25"/>
          <p:cNvPicPr preferRelativeResize="0"/>
          <p:nvPr/>
        </p:nvPicPr>
        <p:blipFill>
          <a:blip r:embed="rId3">
            <a:alphaModFix/>
          </a:blip>
          <a:stretch>
            <a:fillRect/>
          </a:stretch>
        </p:blipFill>
        <p:spPr>
          <a:xfrm>
            <a:off x="6791775" y="2960287"/>
            <a:ext cx="2063623" cy="1547711"/>
          </a:xfrm>
          <a:prstGeom prst="rect">
            <a:avLst/>
          </a:prstGeom>
          <a:noFill/>
          <a:ln>
            <a:noFill/>
          </a:ln>
        </p:spPr>
      </p:pic>
      <p:pic>
        <p:nvPicPr>
          <p:cNvPr id="202" name="Google Shape;202;p25"/>
          <p:cNvPicPr preferRelativeResize="0"/>
          <p:nvPr/>
        </p:nvPicPr>
        <p:blipFill>
          <a:blip r:embed="rId3">
            <a:alphaModFix/>
          </a:blip>
          <a:stretch>
            <a:fillRect/>
          </a:stretch>
        </p:blipFill>
        <p:spPr>
          <a:xfrm>
            <a:off x="4631025" y="2960287"/>
            <a:ext cx="2063623" cy="1547711"/>
          </a:xfrm>
          <a:prstGeom prst="rect">
            <a:avLst/>
          </a:prstGeom>
          <a:noFill/>
          <a:ln>
            <a:noFill/>
          </a:ln>
        </p:spPr>
      </p:pic>
      <p:pic>
        <p:nvPicPr>
          <p:cNvPr id="203" name="Google Shape;203;p25"/>
          <p:cNvPicPr preferRelativeResize="0"/>
          <p:nvPr/>
        </p:nvPicPr>
        <p:blipFill rotWithShape="1">
          <a:blip r:embed="rId4">
            <a:alphaModFix/>
          </a:blip>
          <a:srcRect b="0" l="0" r="0" t="0"/>
          <a:stretch/>
        </p:blipFill>
        <p:spPr>
          <a:xfrm>
            <a:off x="4631025" y="1213362"/>
            <a:ext cx="2063623" cy="1547711"/>
          </a:xfrm>
          <a:prstGeom prst="rect">
            <a:avLst/>
          </a:prstGeom>
          <a:noFill/>
          <a:ln>
            <a:noFill/>
          </a:ln>
        </p:spPr>
      </p:pic>
      <p:pic>
        <p:nvPicPr>
          <p:cNvPr id="204" name="Google Shape;204;p25"/>
          <p:cNvPicPr preferRelativeResize="0"/>
          <p:nvPr/>
        </p:nvPicPr>
        <p:blipFill>
          <a:blip r:embed="rId3">
            <a:alphaModFix/>
          </a:blip>
          <a:stretch>
            <a:fillRect/>
          </a:stretch>
        </p:blipFill>
        <p:spPr>
          <a:xfrm>
            <a:off x="6791775" y="1213362"/>
            <a:ext cx="2063623" cy="1547711"/>
          </a:xfrm>
          <a:prstGeom prst="rect">
            <a:avLst/>
          </a:prstGeom>
          <a:noFill/>
          <a:ln>
            <a:noFill/>
          </a:ln>
        </p:spPr>
      </p:pic>
      <p:pic>
        <p:nvPicPr>
          <p:cNvPr id="205" name="Google Shape;205;p25"/>
          <p:cNvPicPr preferRelativeResize="0"/>
          <p:nvPr/>
        </p:nvPicPr>
        <p:blipFill rotWithShape="1">
          <a:blip r:embed="rId5">
            <a:alphaModFix/>
          </a:blip>
          <a:srcRect b="0" l="0" r="9115" t="0"/>
          <a:stretch/>
        </p:blipFill>
        <p:spPr>
          <a:xfrm>
            <a:off x="6791775" y="2956700"/>
            <a:ext cx="2063626" cy="1547724"/>
          </a:xfrm>
          <a:prstGeom prst="rect">
            <a:avLst/>
          </a:prstGeom>
          <a:noFill/>
          <a:ln>
            <a:noFill/>
          </a:ln>
        </p:spPr>
      </p:pic>
      <p:pic>
        <p:nvPicPr>
          <p:cNvPr id="206" name="Google Shape;206;p25"/>
          <p:cNvPicPr preferRelativeResize="0"/>
          <p:nvPr/>
        </p:nvPicPr>
        <p:blipFill>
          <a:blip r:embed="rId6">
            <a:alphaModFix/>
          </a:blip>
          <a:stretch>
            <a:fillRect/>
          </a:stretch>
        </p:blipFill>
        <p:spPr>
          <a:xfrm>
            <a:off x="7305263" y="1217550"/>
            <a:ext cx="1036650" cy="1547725"/>
          </a:xfrm>
          <a:prstGeom prst="rect">
            <a:avLst/>
          </a:prstGeom>
          <a:noFill/>
          <a:ln>
            <a:noFill/>
          </a:ln>
        </p:spPr>
      </p:pic>
      <p:pic>
        <p:nvPicPr>
          <p:cNvPr id="207" name="Google Shape;207;p25"/>
          <p:cNvPicPr preferRelativeResize="0"/>
          <p:nvPr/>
        </p:nvPicPr>
        <p:blipFill>
          <a:blip r:embed="rId7">
            <a:alphaModFix/>
          </a:blip>
          <a:stretch>
            <a:fillRect/>
          </a:stretch>
        </p:blipFill>
        <p:spPr>
          <a:xfrm>
            <a:off x="6791775" y="1217550"/>
            <a:ext cx="2063626" cy="154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Strategies</a:t>
            </a:r>
            <a:r>
              <a:rPr lang="en">
                <a:solidFill>
                  <a:srgbClr val="266F8F"/>
                </a:solidFill>
              </a:rPr>
              <a:t> for Success</a:t>
            </a:r>
            <a:endParaRPr>
              <a:solidFill>
                <a:srgbClr val="266F8F"/>
              </a:solidFill>
            </a:endParaRPr>
          </a:p>
        </p:txBody>
      </p:sp>
      <p:sp>
        <p:nvSpPr>
          <p:cNvPr id="213" name="Google Shape;213;p26"/>
          <p:cNvSpPr txBox="1"/>
          <p:nvPr>
            <p:ph idx="1" type="body"/>
          </p:nvPr>
        </p:nvSpPr>
        <p:spPr>
          <a:xfrm>
            <a:off x="311700" y="1152475"/>
            <a:ext cx="422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100">
                <a:solidFill>
                  <a:srgbClr val="B14935"/>
                </a:solidFill>
              </a:rPr>
              <a:t>How does our program work over time to be successful?</a:t>
            </a:r>
            <a:endParaRPr b="1" i="1" sz="1100">
              <a:solidFill>
                <a:srgbClr val="B14935"/>
              </a:solidFill>
            </a:endParaRPr>
          </a:p>
          <a:p>
            <a:pPr indent="0" lvl="0" marL="0" rtl="0" algn="l">
              <a:spcBef>
                <a:spcPts val="1600"/>
              </a:spcBef>
              <a:spcAft>
                <a:spcPts val="0"/>
              </a:spcAft>
              <a:buNone/>
            </a:pPr>
            <a:r>
              <a:rPr b="1" lang="en" sz="1100"/>
              <a:t>Weekly Technical Supervisions:</a:t>
            </a:r>
            <a:endParaRPr b="1" sz="1100"/>
          </a:p>
          <a:p>
            <a:pPr indent="-298450" lvl="0" marL="457200" rtl="0" algn="l">
              <a:spcBef>
                <a:spcPts val="1600"/>
              </a:spcBef>
              <a:spcAft>
                <a:spcPts val="0"/>
              </a:spcAft>
              <a:buClr>
                <a:srgbClr val="B14935"/>
              </a:buClr>
              <a:buSzPts val="1100"/>
              <a:buAutoNum type="arabicPeriod"/>
            </a:pPr>
            <a:r>
              <a:rPr lang="en" sz="1100"/>
              <a:t>Consistent and targeted agricultural recommendations to support crop production.</a:t>
            </a:r>
            <a:endParaRPr sz="1100"/>
          </a:p>
          <a:p>
            <a:pPr indent="-298450" lvl="0" marL="457200" rtl="0" algn="l">
              <a:spcBef>
                <a:spcPts val="0"/>
              </a:spcBef>
              <a:spcAft>
                <a:spcPts val="0"/>
              </a:spcAft>
              <a:buClr>
                <a:srgbClr val="B14935"/>
              </a:buClr>
              <a:buSzPts val="1100"/>
              <a:buAutoNum type="arabicPeriod"/>
            </a:pPr>
            <a:r>
              <a:rPr lang="en" sz="1100"/>
              <a:t>Allows for Family Farming Program evaluation through data collection and beneficiary testimony.</a:t>
            </a:r>
            <a:endParaRPr sz="1100"/>
          </a:p>
          <a:p>
            <a:pPr indent="-298450" lvl="0" marL="457200" rtl="0" algn="l">
              <a:spcBef>
                <a:spcPts val="0"/>
              </a:spcBef>
              <a:spcAft>
                <a:spcPts val="0"/>
              </a:spcAft>
              <a:buClr>
                <a:srgbClr val="B14935"/>
              </a:buClr>
              <a:buSzPts val="1100"/>
              <a:buAutoNum type="arabicPeriod"/>
            </a:pPr>
            <a:r>
              <a:rPr lang="en" sz="1100"/>
              <a:t>Build and reinforce individual farmers’ capacities through various agricultural methods.</a:t>
            </a:r>
            <a:endParaRPr sz="1100"/>
          </a:p>
          <a:p>
            <a:pPr indent="-298450" lvl="0" marL="457200" rtl="0" algn="l">
              <a:spcBef>
                <a:spcPts val="0"/>
              </a:spcBef>
              <a:spcAft>
                <a:spcPts val="0"/>
              </a:spcAft>
              <a:buClr>
                <a:srgbClr val="B14935"/>
              </a:buClr>
              <a:buSzPts val="1100"/>
              <a:buAutoNum type="arabicPeriod"/>
            </a:pPr>
            <a:r>
              <a:rPr lang="en" sz="1100"/>
              <a:t>Keep farmers motivated.</a:t>
            </a:r>
            <a:endParaRPr sz="1100"/>
          </a:p>
          <a:p>
            <a:pPr indent="-298450" lvl="0" marL="457200" rtl="0" algn="l">
              <a:spcBef>
                <a:spcPts val="0"/>
              </a:spcBef>
              <a:spcAft>
                <a:spcPts val="0"/>
              </a:spcAft>
              <a:buClr>
                <a:srgbClr val="B14935"/>
              </a:buClr>
              <a:buSzPts val="1100"/>
              <a:buAutoNum type="arabicPeriod"/>
            </a:pPr>
            <a:r>
              <a:rPr lang="en" sz="1100"/>
              <a:t>Promote a healthy diet through crop diversification.</a:t>
            </a:r>
            <a:endParaRPr sz="1100"/>
          </a:p>
          <a:p>
            <a:pPr indent="-298450" lvl="0" marL="457200" rtl="0" algn="l">
              <a:spcBef>
                <a:spcPts val="0"/>
              </a:spcBef>
              <a:spcAft>
                <a:spcPts val="0"/>
              </a:spcAft>
              <a:buClr>
                <a:srgbClr val="B14935"/>
              </a:buClr>
              <a:buSzPts val="1100"/>
              <a:buAutoNum type="arabicPeriod"/>
            </a:pPr>
            <a:r>
              <a:rPr lang="en" sz="1100"/>
              <a:t>Promote farm expansion to increase crop production and open-up new economic opportunities.</a:t>
            </a:r>
            <a:endParaRPr sz="1100"/>
          </a:p>
          <a:p>
            <a:pPr indent="0" lvl="0" marL="0" rtl="0" algn="l">
              <a:spcBef>
                <a:spcPts val="1600"/>
              </a:spcBef>
              <a:spcAft>
                <a:spcPts val="0"/>
              </a:spcAft>
              <a:buNone/>
            </a:pPr>
            <a:r>
              <a:rPr b="1" lang="en" sz="1100"/>
              <a:t>“</a:t>
            </a:r>
            <a:r>
              <a:rPr b="1" i="1" lang="en" sz="1100"/>
              <a:t>Being present is ViviendasLeón’s greatest asset. Families see that we are invested in their success for the long-term.</a:t>
            </a:r>
            <a:r>
              <a:rPr b="1" lang="en" sz="1100"/>
              <a:t>”</a:t>
            </a:r>
            <a:r>
              <a:rPr lang="en" sz="1100"/>
              <a:t> </a:t>
            </a:r>
            <a:endParaRPr sz="1100"/>
          </a:p>
          <a:p>
            <a:pPr indent="457200" lvl="0" marL="0" rtl="0" algn="l">
              <a:spcBef>
                <a:spcPts val="0"/>
              </a:spcBef>
              <a:spcAft>
                <a:spcPts val="0"/>
              </a:spcAft>
              <a:buNone/>
            </a:pPr>
            <a:r>
              <a:rPr lang="en" sz="1100"/>
              <a:t>- Lesbia Alvarado</a:t>
            </a:r>
            <a:endParaRPr i="1" sz="1100"/>
          </a:p>
        </p:txBody>
      </p:sp>
      <p:sp>
        <p:nvSpPr>
          <p:cNvPr id="214" name="Google Shape;214;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t>Weekly visits by our technical consultant, Camilo Mendez and interviews with our program director, Lesbia Alvarado.</a:t>
            </a:r>
            <a:endParaRPr b="1" sz="1000"/>
          </a:p>
        </p:txBody>
      </p:sp>
      <p:cxnSp>
        <p:nvCxnSpPr>
          <p:cNvPr id="215" name="Google Shape;215;p26"/>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216" name="Google Shape;216;p26"/>
          <p:cNvPicPr preferRelativeResize="0"/>
          <p:nvPr/>
        </p:nvPicPr>
        <p:blipFill>
          <a:blip r:embed="rId3">
            <a:alphaModFix/>
          </a:blip>
          <a:stretch>
            <a:fillRect/>
          </a:stretch>
        </p:blipFill>
        <p:spPr>
          <a:xfrm>
            <a:off x="4832399" y="1685975"/>
            <a:ext cx="3999901" cy="2999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Viviendas</a:t>
            </a:r>
            <a:r>
              <a:rPr lang="en">
                <a:solidFill>
                  <a:srgbClr val="266F8F"/>
                </a:solidFill>
              </a:rPr>
              <a:t>Le</a:t>
            </a:r>
            <a:r>
              <a:rPr lang="en">
                <a:solidFill>
                  <a:srgbClr val="266F8F"/>
                </a:solidFill>
              </a:rPr>
              <a:t>ó</a:t>
            </a:r>
            <a:r>
              <a:rPr lang="en">
                <a:solidFill>
                  <a:srgbClr val="266F8F"/>
                </a:solidFill>
              </a:rPr>
              <a:t>n’s </a:t>
            </a:r>
            <a:r>
              <a:rPr lang="en">
                <a:solidFill>
                  <a:srgbClr val="266F8F"/>
                </a:solidFill>
              </a:rPr>
              <a:t>Experience</a:t>
            </a:r>
            <a:endParaRPr>
              <a:solidFill>
                <a:srgbClr val="266F8F"/>
              </a:solidFill>
            </a:endParaRPr>
          </a:p>
        </p:txBody>
      </p:sp>
      <p:sp>
        <p:nvSpPr>
          <p:cNvPr id="222" name="Google Shape;222;p27"/>
          <p:cNvSpPr txBox="1"/>
          <p:nvPr>
            <p:ph idx="1" type="body"/>
          </p:nvPr>
        </p:nvSpPr>
        <p:spPr>
          <a:xfrm>
            <a:off x="311700" y="1152475"/>
            <a:ext cx="4086300" cy="37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 Galeano, </a:t>
            </a:r>
            <a:r>
              <a:rPr i="1" lang="en">
                <a:solidFill>
                  <a:srgbClr val="B14935"/>
                </a:solidFill>
              </a:rPr>
              <a:t>Troilo</a:t>
            </a:r>
            <a:endParaRPr i="1">
              <a:solidFill>
                <a:srgbClr val="B14935"/>
              </a:solidFill>
            </a:endParaRPr>
          </a:p>
          <a:p>
            <a:pPr indent="0" lvl="0" marL="0" rtl="0" algn="l">
              <a:spcBef>
                <a:spcPts val="800"/>
              </a:spcBef>
              <a:spcAft>
                <a:spcPts val="0"/>
              </a:spcAft>
              <a:buNone/>
            </a:pPr>
            <a:r>
              <a:rPr b="1" lang="en" sz="850"/>
              <a:t>“</a:t>
            </a:r>
            <a:r>
              <a:rPr lang="en" sz="850"/>
              <a:t>My name is Carla Galeano and I am 40 years old. I have 2 kids - Deybin and Jonathon - and my husband works as a day laborer. Before I went through Human Capacity Training (HCT), I felt a certain level of depression because women are undervalued, and I did not have a job. We constantly worried about having enough.</a:t>
            </a:r>
            <a:endParaRPr sz="850"/>
          </a:p>
          <a:p>
            <a:pPr indent="0" lvl="0" marL="0" rtl="0" algn="l">
              <a:spcBef>
                <a:spcPts val="0"/>
              </a:spcBef>
              <a:spcAft>
                <a:spcPts val="0"/>
              </a:spcAft>
              <a:buClr>
                <a:schemeClr val="dk1"/>
              </a:buClr>
              <a:buSzPts val="1100"/>
              <a:buFont typeface="Arial"/>
              <a:buNone/>
            </a:pPr>
            <a:r>
              <a:t/>
            </a:r>
            <a:endParaRPr sz="850"/>
          </a:p>
          <a:p>
            <a:pPr indent="0" lvl="0" marL="0" rtl="0" algn="l">
              <a:spcBef>
                <a:spcPts val="0"/>
              </a:spcBef>
              <a:spcAft>
                <a:spcPts val="0"/>
              </a:spcAft>
              <a:buNone/>
            </a:pPr>
            <a:r>
              <a:rPr lang="en" sz="850"/>
              <a:t>When I began to go through HCT, I learned about different values, how to defend my rights and how to better care for my children. After completing HCT, I received a family farm, I did not know how to work the land, but through the trainings and technical visits conducted by Lesbia and Camilo, I learned how to cultivate different types of vegetables and how to use organic methods to control the pests that affect our farms.</a:t>
            </a:r>
            <a:endParaRPr sz="850"/>
          </a:p>
          <a:p>
            <a:pPr indent="0" lvl="0" marL="0" rtl="0" algn="l">
              <a:spcBef>
                <a:spcPts val="0"/>
              </a:spcBef>
              <a:spcAft>
                <a:spcPts val="0"/>
              </a:spcAft>
              <a:buClr>
                <a:schemeClr val="dk1"/>
              </a:buClr>
              <a:buSzPts val="1100"/>
              <a:buFont typeface="Arial"/>
              <a:buNone/>
            </a:pPr>
            <a:r>
              <a:t/>
            </a:r>
            <a:endParaRPr sz="850"/>
          </a:p>
          <a:p>
            <a:pPr indent="0" lvl="0" marL="0" rtl="0" algn="l">
              <a:spcBef>
                <a:spcPts val="0"/>
              </a:spcBef>
              <a:spcAft>
                <a:spcPts val="0"/>
              </a:spcAft>
              <a:buNone/>
            </a:pPr>
            <a:r>
              <a:rPr lang="en" sz="850"/>
              <a:t>My family’s income has improved significantly because of our farm, which has allowed me to cover some of our family’s expenses like paying for the education of my children, improvements to our home, and providing food for my family. My self-esteem has improved thanks to the knowledge acquired during HCT. With my farm, I feel like an entrepreneur and a useful person in my community.</a:t>
            </a:r>
            <a:endParaRPr sz="850"/>
          </a:p>
          <a:p>
            <a:pPr indent="0" lvl="0" marL="0" rtl="0" algn="l">
              <a:spcBef>
                <a:spcPts val="0"/>
              </a:spcBef>
              <a:spcAft>
                <a:spcPts val="0"/>
              </a:spcAft>
              <a:buClr>
                <a:schemeClr val="dk1"/>
              </a:buClr>
              <a:buSzPts val="1100"/>
              <a:buFont typeface="Arial"/>
              <a:buNone/>
            </a:pPr>
            <a:r>
              <a:t/>
            </a:r>
            <a:endParaRPr sz="850"/>
          </a:p>
          <a:p>
            <a:pPr indent="0" lvl="0" marL="0" rtl="0" algn="l">
              <a:spcBef>
                <a:spcPts val="0"/>
              </a:spcBef>
              <a:spcAft>
                <a:spcPts val="0"/>
              </a:spcAft>
              <a:buNone/>
            </a:pPr>
            <a:r>
              <a:rPr lang="en" sz="850"/>
              <a:t>I am happy with ViviendasLeón for making it possible for my family to change our lives for the better and for making me feel like a role model in my community.</a:t>
            </a:r>
            <a:r>
              <a:rPr b="1" lang="en" sz="850"/>
              <a:t>”</a:t>
            </a:r>
            <a:endParaRPr b="1" sz="850"/>
          </a:p>
        </p:txBody>
      </p:sp>
      <p:cxnSp>
        <p:nvCxnSpPr>
          <p:cNvPr id="223" name="Google Shape;223;p27"/>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224" name="Google Shape;224;p27"/>
          <p:cNvPicPr preferRelativeResize="0"/>
          <p:nvPr/>
        </p:nvPicPr>
        <p:blipFill rotWithShape="1">
          <a:blip r:embed="rId3">
            <a:alphaModFix/>
          </a:blip>
          <a:srcRect b="0" l="6244" r="0" t="0"/>
          <a:stretch/>
        </p:blipFill>
        <p:spPr>
          <a:xfrm>
            <a:off x="4610975" y="1352250"/>
            <a:ext cx="4244424" cy="3395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000">
                <a:solidFill>
                  <a:srgbClr val="266F8F"/>
                </a:solidFill>
              </a:rPr>
              <a:t>Thank You!</a:t>
            </a:r>
            <a:endParaRPr sz="7000">
              <a:solidFill>
                <a:srgbClr val="266F8F"/>
              </a:solidFill>
            </a:endParaRPr>
          </a:p>
        </p:txBody>
      </p:sp>
      <p:sp>
        <p:nvSpPr>
          <p:cNvPr id="230" name="Google Shape;230;p28"/>
          <p:cNvSpPr txBox="1"/>
          <p:nvPr>
            <p:ph idx="1" type="subTitle"/>
          </p:nvPr>
        </p:nvSpPr>
        <p:spPr>
          <a:xfrm>
            <a:off x="311700" y="2834125"/>
            <a:ext cx="8520600" cy="55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300" u="sng">
                <a:hlinkClick r:id="rId3"/>
              </a:rPr>
              <a:t>https://viviendasleon.org/</a:t>
            </a:r>
            <a:endParaRPr i="1" sz="1200"/>
          </a:p>
        </p:txBody>
      </p:sp>
      <p:cxnSp>
        <p:nvCxnSpPr>
          <p:cNvPr id="231" name="Google Shape;231;p28"/>
          <p:cNvCxnSpPr/>
          <p:nvPr/>
        </p:nvCxnSpPr>
        <p:spPr>
          <a:xfrm>
            <a:off x="288600" y="2788775"/>
            <a:ext cx="8566800" cy="8400"/>
          </a:xfrm>
          <a:prstGeom prst="straightConnector1">
            <a:avLst/>
          </a:prstGeom>
          <a:noFill/>
          <a:ln cap="flat" cmpd="sng" w="28575">
            <a:solidFill>
              <a:srgbClr val="FFD66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Our</a:t>
            </a:r>
            <a:r>
              <a:rPr lang="en">
                <a:solidFill>
                  <a:srgbClr val="266F8F"/>
                </a:solidFill>
              </a:rPr>
              <a:t> Mission</a:t>
            </a:r>
            <a:endParaRPr>
              <a:solidFill>
                <a:srgbClr val="266F8F"/>
              </a:solidFill>
            </a:endParaRPr>
          </a:p>
        </p:txBody>
      </p:sp>
      <p:sp>
        <p:nvSpPr>
          <p:cNvPr id="62" name="Google Shape;62;p14"/>
          <p:cNvSpPr txBox="1"/>
          <p:nvPr>
            <p:ph idx="1" type="body"/>
          </p:nvPr>
        </p:nvSpPr>
        <p:spPr>
          <a:xfrm>
            <a:off x="311700" y="1152475"/>
            <a:ext cx="4121700" cy="3416400"/>
          </a:xfrm>
          <a:prstGeom prst="rect">
            <a:avLst/>
          </a:prstGeom>
        </p:spPr>
        <p:txBody>
          <a:bodyPr anchorCtr="0" anchor="t" bIns="91425" lIns="91425" spcFirstLastPara="1" rIns="91425" wrap="square" tIns="91425">
            <a:noAutofit/>
          </a:bodyPr>
          <a:lstStyle/>
          <a:p>
            <a:pPr indent="0" lvl="0" marL="285750" marR="334967" rtl="0" algn="ctr">
              <a:lnSpc>
                <a:spcPct val="115000"/>
              </a:lnSpc>
              <a:spcBef>
                <a:spcPts val="0"/>
              </a:spcBef>
              <a:spcAft>
                <a:spcPts val="0"/>
              </a:spcAft>
              <a:buNone/>
            </a:pPr>
            <a:r>
              <a:t/>
            </a:r>
            <a:endParaRPr b="1" sz="1200">
              <a:solidFill>
                <a:srgbClr val="266F8F"/>
              </a:solidFill>
            </a:endParaRPr>
          </a:p>
          <a:p>
            <a:pPr indent="0" lvl="0" marL="0" marR="334967" rtl="0" algn="ctr">
              <a:lnSpc>
                <a:spcPct val="115000"/>
              </a:lnSpc>
              <a:spcBef>
                <a:spcPts val="0"/>
              </a:spcBef>
              <a:spcAft>
                <a:spcPts val="0"/>
              </a:spcAft>
              <a:buNone/>
            </a:pPr>
            <a:r>
              <a:rPr b="1" lang="en" sz="1200">
                <a:solidFill>
                  <a:srgbClr val="266F8F"/>
                </a:solidFill>
              </a:rPr>
              <a:t>ViviendasLeón alleviates poverty by empowering and </a:t>
            </a:r>
            <a:r>
              <a:rPr b="1" lang="en" sz="1200">
                <a:solidFill>
                  <a:srgbClr val="266F8F"/>
                </a:solidFill>
              </a:rPr>
              <a:t>equipping</a:t>
            </a:r>
            <a:r>
              <a:rPr b="1" lang="en" sz="1200">
                <a:solidFill>
                  <a:srgbClr val="266F8F"/>
                </a:solidFill>
              </a:rPr>
              <a:t> </a:t>
            </a:r>
            <a:r>
              <a:rPr b="1" lang="en" sz="1200">
                <a:solidFill>
                  <a:srgbClr val="266F8F"/>
                </a:solidFill>
              </a:rPr>
              <a:t>rural communities to be the agents of their own transformation</a:t>
            </a:r>
            <a:endParaRPr b="1" sz="1200">
              <a:solidFill>
                <a:srgbClr val="266F8F"/>
              </a:solidFill>
            </a:endParaRPr>
          </a:p>
          <a:p>
            <a:pPr indent="0" lvl="0" marL="0" marR="334967" rtl="0" algn="ctr">
              <a:lnSpc>
                <a:spcPct val="115000"/>
              </a:lnSpc>
              <a:spcBef>
                <a:spcPts val="0"/>
              </a:spcBef>
              <a:spcAft>
                <a:spcPts val="0"/>
              </a:spcAft>
              <a:buNone/>
            </a:pPr>
            <a:r>
              <a:t/>
            </a:r>
            <a:endParaRPr b="1" sz="1200">
              <a:solidFill>
                <a:srgbClr val="266F8F"/>
              </a:solidFill>
            </a:endParaRPr>
          </a:p>
          <a:p>
            <a:pPr indent="0" lvl="0" marL="285750" marR="334967" rtl="0" algn="ctr">
              <a:lnSpc>
                <a:spcPct val="115000"/>
              </a:lnSpc>
              <a:spcBef>
                <a:spcPts val="0"/>
              </a:spcBef>
              <a:spcAft>
                <a:spcPts val="0"/>
              </a:spcAft>
              <a:buNone/>
            </a:pPr>
            <a:r>
              <a:rPr b="1" lang="en" sz="1200">
                <a:solidFill>
                  <a:srgbClr val="266F8F"/>
                </a:solidFill>
              </a:rPr>
              <a:t>_______________________________________</a:t>
            </a:r>
            <a:endParaRPr b="1" sz="1200">
              <a:solidFill>
                <a:srgbClr val="266F8F"/>
              </a:solidFill>
            </a:endParaRPr>
          </a:p>
          <a:p>
            <a:pPr indent="0" lvl="0" marL="285750" marR="334967" rtl="0" algn="ctr">
              <a:lnSpc>
                <a:spcPct val="115000"/>
              </a:lnSpc>
              <a:spcBef>
                <a:spcPts val="800"/>
              </a:spcBef>
              <a:spcAft>
                <a:spcPts val="0"/>
              </a:spcAft>
              <a:buNone/>
            </a:pPr>
            <a:r>
              <a:t/>
            </a:r>
            <a:endParaRPr b="1" sz="1200">
              <a:solidFill>
                <a:srgbClr val="266F8F"/>
              </a:solidFill>
            </a:endParaRPr>
          </a:p>
          <a:p>
            <a:pPr indent="0" lvl="0" marL="0" rtl="0" algn="ctr">
              <a:spcBef>
                <a:spcPts val="800"/>
              </a:spcBef>
              <a:spcAft>
                <a:spcPts val="1600"/>
              </a:spcAft>
              <a:buNone/>
            </a:pPr>
            <a:r>
              <a:rPr i="1" lang="en" sz="1200"/>
              <a:t>Our development program empowers rural families to improve their standard of living by building their capacities in areas of resilience, self-esteem, cooperation and leadership, while training for environmental stewardship, farming, water management and small business development</a:t>
            </a:r>
            <a:r>
              <a:rPr i="1" lang="en" sz="1200"/>
              <a:t>.</a:t>
            </a:r>
            <a:endParaRPr i="1" sz="1200"/>
          </a:p>
        </p:txBody>
      </p:sp>
      <p:cxnSp>
        <p:nvCxnSpPr>
          <p:cNvPr id="63" name="Google Shape;63;p14"/>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64" name="Google Shape;64;p14"/>
          <p:cNvPicPr preferRelativeResize="0"/>
          <p:nvPr/>
        </p:nvPicPr>
        <p:blipFill rotWithShape="1">
          <a:blip r:embed="rId3">
            <a:alphaModFix/>
          </a:blip>
          <a:srcRect b="0" l="0" r="18387" t="0"/>
          <a:stretch/>
        </p:blipFill>
        <p:spPr>
          <a:xfrm>
            <a:off x="5042525" y="1330100"/>
            <a:ext cx="3747401" cy="306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Our</a:t>
            </a:r>
            <a:r>
              <a:rPr lang="en">
                <a:solidFill>
                  <a:srgbClr val="266F8F"/>
                </a:solidFill>
              </a:rPr>
              <a:t> Vision</a:t>
            </a:r>
            <a:endParaRPr>
              <a:solidFill>
                <a:srgbClr val="266F8F"/>
              </a:solidFill>
            </a:endParaRPr>
          </a:p>
        </p:txBody>
      </p:sp>
      <p:sp>
        <p:nvSpPr>
          <p:cNvPr id="70" name="Google Shape;70;p15"/>
          <p:cNvSpPr txBox="1"/>
          <p:nvPr>
            <p:ph idx="1" type="body"/>
          </p:nvPr>
        </p:nvSpPr>
        <p:spPr>
          <a:xfrm>
            <a:off x="311700" y="1152475"/>
            <a:ext cx="4121700" cy="3416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rgbClr val="266F8F"/>
              </a:buClr>
              <a:buSzPts val="1200"/>
              <a:buAutoNum type="arabicPeriod"/>
            </a:pPr>
            <a:r>
              <a:rPr lang="en" sz="1200">
                <a:solidFill>
                  <a:srgbClr val="000000"/>
                </a:solidFill>
              </a:rPr>
              <a:t>Expand within Central America to increase our impact</a:t>
            </a:r>
            <a:endParaRPr sz="1200">
              <a:solidFill>
                <a:srgbClr val="000000"/>
              </a:solidFill>
            </a:endParaRPr>
          </a:p>
          <a:p>
            <a:pPr indent="-304800" lvl="0" marL="457200" rtl="0" algn="l">
              <a:spcBef>
                <a:spcPts val="1000"/>
              </a:spcBef>
              <a:spcAft>
                <a:spcPts val="0"/>
              </a:spcAft>
              <a:buClr>
                <a:srgbClr val="266F8F"/>
              </a:buClr>
              <a:buSzPts val="1200"/>
              <a:buAutoNum type="arabicPeriod"/>
            </a:pPr>
            <a:r>
              <a:rPr lang="en" sz="1200">
                <a:solidFill>
                  <a:srgbClr val="000000"/>
                </a:solidFill>
              </a:rPr>
              <a:t>Empower rural communities to become a contributing sector of socio-economic growth</a:t>
            </a:r>
            <a:endParaRPr sz="1200">
              <a:solidFill>
                <a:srgbClr val="000000"/>
              </a:solidFill>
            </a:endParaRPr>
          </a:p>
          <a:p>
            <a:pPr indent="-304800" lvl="0" marL="457200" rtl="0" algn="l">
              <a:spcBef>
                <a:spcPts val="1000"/>
              </a:spcBef>
              <a:spcAft>
                <a:spcPts val="1000"/>
              </a:spcAft>
              <a:buClr>
                <a:srgbClr val="266F8F"/>
              </a:buClr>
              <a:buSzPts val="1200"/>
              <a:buAutoNum type="arabicPeriod"/>
            </a:pPr>
            <a:r>
              <a:rPr lang="en" sz="1200">
                <a:solidFill>
                  <a:srgbClr val="000000"/>
                </a:solidFill>
              </a:rPr>
              <a:t>Become a leader in human training and community development</a:t>
            </a:r>
            <a:endParaRPr sz="1200">
              <a:solidFill>
                <a:srgbClr val="000000"/>
              </a:solidFill>
            </a:endParaRPr>
          </a:p>
        </p:txBody>
      </p:sp>
      <p:cxnSp>
        <p:nvCxnSpPr>
          <p:cNvPr id="71" name="Google Shape;71;p15"/>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72" name="Google Shape;72;p15"/>
          <p:cNvPicPr preferRelativeResize="0"/>
          <p:nvPr/>
        </p:nvPicPr>
        <p:blipFill rotWithShape="1">
          <a:blip r:embed="rId3">
            <a:alphaModFix/>
          </a:blip>
          <a:srcRect b="12428" l="20392" r="15299" t="8763"/>
          <a:stretch/>
        </p:blipFill>
        <p:spPr>
          <a:xfrm>
            <a:off x="5042525" y="1330100"/>
            <a:ext cx="3747398" cy="30611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243138" y="2650956"/>
            <a:ext cx="7464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Survey</a:t>
            </a:r>
            <a:endParaRPr sz="1000"/>
          </a:p>
          <a:p>
            <a:pPr indent="0" lvl="0" marL="0" rtl="0" algn="ctr">
              <a:spcBef>
                <a:spcPts val="0"/>
              </a:spcBef>
              <a:spcAft>
                <a:spcPts val="0"/>
              </a:spcAft>
              <a:buNone/>
            </a:pPr>
            <a:r>
              <a:rPr lang="en" sz="1000"/>
              <a:t>+</a:t>
            </a:r>
            <a:endParaRPr sz="1000"/>
          </a:p>
          <a:p>
            <a:pPr indent="0" lvl="0" marL="0" rtl="0" algn="ctr">
              <a:spcBef>
                <a:spcPts val="0"/>
              </a:spcBef>
              <a:spcAft>
                <a:spcPts val="0"/>
              </a:spcAft>
              <a:buNone/>
            </a:pPr>
            <a:r>
              <a:rPr lang="en" sz="1000"/>
              <a:t>Census</a:t>
            </a:r>
            <a:endParaRPr sz="1000"/>
          </a:p>
        </p:txBody>
      </p:sp>
      <p:sp>
        <p:nvSpPr>
          <p:cNvPr id="78" name="Google Shape;78;p16"/>
          <p:cNvSpPr txBox="1"/>
          <p:nvPr/>
        </p:nvSpPr>
        <p:spPr>
          <a:xfrm>
            <a:off x="1255226" y="2650956"/>
            <a:ext cx="9636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Community</a:t>
            </a:r>
            <a:endParaRPr sz="1000"/>
          </a:p>
          <a:p>
            <a:pPr indent="0" lvl="0" marL="0" rtl="0" algn="ctr">
              <a:spcBef>
                <a:spcPts val="0"/>
              </a:spcBef>
              <a:spcAft>
                <a:spcPts val="0"/>
              </a:spcAft>
              <a:buNone/>
            </a:pPr>
            <a:r>
              <a:rPr lang="en" sz="1000"/>
              <a:t>Development</a:t>
            </a:r>
            <a:endParaRPr sz="1000"/>
          </a:p>
          <a:p>
            <a:pPr indent="0" lvl="0" marL="0" rtl="0" algn="ctr">
              <a:spcBef>
                <a:spcPts val="0"/>
              </a:spcBef>
              <a:spcAft>
                <a:spcPts val="0"/>
              </a:spcAft>
              <a:buNone/>
            </a:pPr>
            <a:r>
              <a:rPr lang="en" sz="1000"/>
              <a:t>Plan</a:t>
            </a:r>
            <a:endParaRPr sz="1000"/>
          </a:p>
        </p:txBody>
      </p:sp>
      <p:sp>
        <p:nvSpPr>
          <p:cNvPr id="79" name="Google Shape;79;p16"/>
          <p:cNvSpPr/>
          <p:nvPr/>
        </p:nvSpPr>
        <p:spPr>
          <a:xfrm rot="-5400000">
            <a:off x="1217688" y="2558168"/>
            <a:ext cx="75300" cy="2024400"/>
          </a:xfrm>
          <a:prstGeom prst="leftBracket">
            <a:avLst>
              <a:gd fmla="val 8333" name="adj"/>
            </a:avLst>
          </a:prstGeom>
          <a:noFill/>
          <a:ln cap="flat" cmpd="sng" w="28575">
            <a:solidFill>
              <a:srgbClr val="266F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nvSpPr>
        <p:spPr>
          <a:xfrm>
            <a:off x="2705721" y="2650956"/>
            <a:ext cx="4848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HCT</a:t>
            </a:r>
            <a:endParaRPr sz="1000"/>
          </a:p>
        </p:txBody>
      </p:sp>
      <p:sp>
        <p:nvSpPr>
          <p:cNvPr id="81" name="Google Shape;81;p16"/>
          <p:cNvSpPr txBox="1"/>
          <p:nvPr/>
        </p:nvSpPr>
        <p:spPr>
          <a:xfrm>
            <a:off x="3292055" y="2650956"/>
            <a:ext cx="14133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 Socio-emotional (1)</a:t>
            </a:r>
            <a:endParaRPr sz="1000"/>
          </a:p>
          <a:p>
            <a:pPr indent="0" lvl="0" marL="0" rtl="0" algn="l">
              <a:spcBef>
                <a:spcPts val="0"/>
              </a:spcBef>
              <a:spcAft>
                <a:spcPts val="0"/>
              </a:spcAft>
              <a:buClr>
                <a:schemeClr val="dk1"/>
              </a:buClr>
              <a:buSzPts val="1100"/>
              <a:buFont typeface="Arial"/>
              <a:buNone/>
            </a:pPr>
            <a:r>
              <a:rPr lang="en" sz="1000">
                <a:solidFill>
                  <a:schemeClr val="dk1"/>
                </a:solidFill>
              </a:rPr>
              <a:t>- Education (2)</a:t>
            </a:r>
            <a:endParaRPr sz="1000"/>
          </a:p>
          <a:p>
            <a:pPr indent="0" lvl="0" marL="0" rtl="0" algn="l">
              <a:spcBef>
                <a:spcPts val="0"/>
              </a:spcBef>
              <a:spcAft>
                <a:spcPts val="0"/>
              </a:spcAft>
              <a:buClr>
                <a:schemeClr val="dk1"/>
              </a:buClr>
              <a:buSzPts val="1100"/>
              <a:buFont typeface="Arial"/>
              <a:buNone/>
            </a:pPr>
            <a:r>
              <a:rPr lang="en" sz="1000">
                <a:solidFill>
                  <a:schemeClr val="dk1"/>
                </a:solidFill>
              </a:rPr>
              <a:t>- Leadership (3)</a:t>
            </a:r>
            <a:endParaRPr sz="1000"/>
          </a:p>
          <a:p>
            <a:pPr indent="0" lvl="0" marL="0" rtl="0" algn="l">
              <a:spcBef>
                <a:spcPts val="0"/>
              </a:spcBef>
              <a:spcAft>
                <a:spcPts val="0"/>
              </a:spcAft>
              <a:buNone/>
            </a:pPr>
            <a:r>
              <a:rPr lang="en" sz="1000"/>
              <a:t>- Environment (4)</a:t>
            </a:r>
            <a:endParaRPr sz="1000"/>
          </a:p>
          <a:p>
            <a:pPr indent="0" lvl="0" marL="0" rtl="0" algn="l">
              <a:spcBef>
                <a:spcPts val="0"/>
              </a:spcBef>
              <a:spcAft>
                <a:spcPts val="0"/>
              </a:spcAft>
              <a:buNone/>
            </a:pPr>
            <a:r>
              <a:rPr lang="en" sz="1000"/>
              <a:t>- Economic(5)</a:t>
            </a:r>
            <a:endParaRPr sz="1000"/>
          </a:p>
        </p:txBody>
      </p:sp>
      <p:sp>
        <p:nvSpPr>
          <p:cNvPr id="82" name="Google Shape;82;p16"/>
          <p:cNvSpPr/>
          <p:nvPr/>
        </p:nvSpPr>
        <p:spPr>
          <a:xfrm>
            <a:off x="3113535" y="2515429"/>
            <a:ext cx="149400" cy="903600"/>
          </a:xfrm>
          <a:prstGeom prst="leftBrace">
            <a:avLst>
              <a:gd fmla="val 8333" name="adj1"/>
              <a:gd fmla="val 50000" name="adj2"/>
            </a:avLst>
          </a:prstGeom>
          <a:noFill/>
          <a:ln cap="flat" cmpd="sng" w="9525">
            <a:solidFill>
              <a:srgbClr val="266F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4722771" y="-23162"/>
            <a:ext cx="75300" cy="4675200"/>
          </a:xfrm>
          <a:prstGeom prst="leftBracket">
            <a:avLst>
              <a:gd fmla="val 8333" name="adj"/>
            </a:avLst>
          </a:prstGeom>
          <a:noFill/>
          <a:ln cap="flat" cmpd="sng" w="28575">
            <a:solidFill>
              <a:srgbClr val="B149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6"/>
          <p:cNvCxnSpPr/>
          <p:nvPr/>
        </p:nvCxnSpPr>
        <p:spPr>
          <a:xfrm>
            <a:off x="959775" y="2967186"/>
            <a:ext cx="266100" cy="0"/>
          </a:xfrm>
          <a:prstGeom prst="straightConnector1">
            <a:avLst/>
          </a:prstGeom>
          <a:noFill/>
          <a:ln cap="flat" cmpd="sng" w="9525">
            <a:solidFill>
              <a:srgbClr val="B14935"/>
            </a:solidFill>
            <a:prstDash val="solid"/>
            <a:round/>
            <a:headEnd len="med" w="med" type="none"/>
            <a:tailEnd len="med" w="med" type="triangle"/>
          </a:ln>
        </p:spPr>
      </p:cxnSp>
      <p:cxnSp>
        <p:nvCxnSpPr>
          <p:cNvPr id="85" name="Google Shape;85;p16"/>
          <p:cNvCxnSpPr>
            <a:stCxn id="78" idx="3"/>
            <a:endCxn id="80" idx="1"/>
          </p:cNvCxnSpPr>
          <p:nvPr/>
        </p:nvCxnSpPr>
        <p:spPr>
          <a:xfrm>
            <a:off x="2218826" y="2967156"/>
            <a:ext cx="486900" cy="0"/>
          </a:xfrm>
          <a:prstGeom prst="straightConnector1">
            <a:avLst/>
          </a:prstGeom>
          <a:noFill/>
          <a:ln cap="flat" cmpd="sng" w="9525">
            <a:solidFill>
              <a:srgbClr val="B14935"/>
            </a:solidFill>
            <a:prstDash val="solid"/>
            <a:round/>
            <a:headEnd len="med" w="med" type="none"/>
            <a:tailEnd len="med" w="med" type="triangle"/>
          </a:ln>
        </p:spPr>
      </p:cxnSp>
      <p:sp>
        <p:nvSpPr>
          <p:cNvPr id="86" name="Google Shape;86;p16"/>
          <p:cNvSpPr txBox="1"/>
          <p:nvPr/>
        </p:nvSpPr>
        <p:spPr>
          <a:xfrm>
            <a:off x="4734366" y="2650956"/>
            <a:ext cx="7464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Projects</a:t>
            </a:r>
            <a:endParaRPr sz="1000"/>
          </a:p>
        </p:txBody>
      </p:sp>
      <p:cxnSp>
        <p:nvCxnSpPr>
          <p:cNvPr id="87" name="Google Shape;87;p16"/>
          <p:cNvCxnSpPr/>
          <p:nvPr/>
        </p:nvCxnSpPr>
        <p:spPr>
          <a:xfrm>
            <a:off x="4405825" y="2967186"/>
            <a:ext cx="375600" cy="0"/>
          </a:xfrm>
          <a:prstGeom prst="straightConnector1">
            <a:avLst/>
          </a:prstGeom>
          <a:noFill/>
          <a:ln cap="flat" cmpd="sng" w="9525">
            <a:solidFill>
              <a:srgbClr val="B14935"/>
            </a:solidFill>
            <a:prstDash val="solid"/>
            <a:round/>
            <a:headEnd len="med" w="med" type="none"/>
            <a:tailEnd len="med" w="med" type="triangle"/>
          </a:ln>
        </p:spPr>
      </p:cxnSp>
      <p:sp>
        <p:nvSpPr>
          <p:cNvPr id="88" name="Google Shape;88;p16"/>
          <p:cNvSpPr txBox="1"/>
          <p:nvPr/>
        </p:nvSpPr>
        <p:spPr>
          <a:xfrm>
            <a:off x="5555508" y="2650956"/>
            <a:ext cx="14133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 Farms (2)</a:t>
            </a:r>
            <a:endParaRPr sz="1000"/>
          </a:p>
          <a:p>
            <a:pPr indent="0" lvl="0" marL="0" rtl="0" algn="l">
              <a:spcBef>
                <a:spcPts val="0"/>
              </a:spcBef>
              <a:spcAft>
                <a:spcPts val="0"/>
              </a:spcAft>
              <a:buNone/>
            </a:pPr>
            <a:r>
              <a:rPr lang="en" sz="1000"/>
              <a:t>- Water (3)</a:t>
            </a:r>
            <a:endParaRPr sz="1000"/>
          </a:p>
          <a:p>
            <a:pPr indent="0" lvl="0" marL="0" rtl="0" algn="l">
              <a:spcBef>
                <a:spcPts val="0"/>
              </a:spcBef>
              <a:spcAft>
                <a:spcPts val="0"/>
              </a:spcAft>
              <a:buNone/>
            </a:pPr>
            <a:r>
              <a:rPr lang="en" sz="1000"/>
              <a:t>- Sanitation (5)</a:t>
            </a:r>
            <a:endParaRPr sz="1000"/>
          </a:p>
          <a:p>
            <a:pPr indent="0" lvl="0" marL="0" rtl="0" algn="l">
              <a:spcBef>
                <a:spcPts val="0"/>
              </a:spcBef>
              <a:spcAft>
                <a:spcPts val="0"/>
              </a:spcAft>
              <a:buNone/>
            </a:pPr>
            <a:r>
              <a:rPr lang="en" sz="1000"/>
              <a:t>- Reforestation (1)</a:t>
            </a:r>
            <a:endParaRPr sz="1000"/>
          </a:p>
          <a:p>
            <a:pPr indent="0" lvl="0" marL="0" rtl="0" algn="l">
              <a:spcBef>
                <a:spcPts val="0"/>
              </a:spcBef>
              <a:spcAft>
                <a:spcPts val="0"/>
              </a:spcAft>
              <a:buNone/>
            </a:pPr>
            <a:r>
              <a:rPr lang="en" sz="1000"/>
              <a:t>- SMEs (4)</a:t>
            </a:r>
            <a:endParaRPr sz="1000"/>
          </a:p>
        </p:txBody>
      </p:sp>
      <p:sp>
        <p:nvSpPr>
          <p:cNvPr id="89" name="Google Shape;89;p16"/>
          <p:cNvSpPr/>
          <p:nvPr/>
        </p:nvSpPr>
        <p:spPr>
          <a:xfrm>
            <a:off x="5406113" y="2515429"/>
            <a:ext cx="149400" cy="903600"/>
          </a:xfrm>
          <a:prstGeom prst="leftBrace">
            <a:avLst>
              <a:gd fmla="val 8333" name="adj1"/>
              <a:gd fmla="val 50000" name="adj2"/>
            </a:avLst>
          </a:prstGeom>
          <a:noFill/>
          <a:ln cap="flat" cmpd="sng" w="9525">
            <a:solidFill>
              <a:srgbClr val="266F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6"/>
          <p:cNvCxnSpPr/>
          <p:nvPr/>
        </p:nvCxnSpPr>
        <p:spPr>
          <a:xfrm flipH="1" rot="10800000">
            <a:off x="6526400" y="2964050"/>
            <a:ext cx="611100" cy="9600"/>
          </a:xfrm>
          <a:prstGeom prst="straightConnector1">
            <a:avLst/>
          </a:prstGeom>
          <a:noFill/>
          <a:ln cap="flat" cmpd="sng" w="9525">
            <a:solidFill>
              <a:srgbClr val="B14935"/>
            </a:solidFill>
            <a:prstDash val="solid"/>
            <a:round/>
            <a:headEnd len="med" w="med" type="none"/>
            <a:tailEnd len="med" w="med" type="triangle"/>
          </a:ln>
        </p:spPr>
      </p:cxnSp>
      <p:sp>
        <p:nvSpPr>
          <p:cNvPr id="91" name="Google Shape;91;p16"/>
          <p:cNvSpPr txBox="1"/>
          <p:nvPr/>
        </p:nvSpPr>
        <p:spPr>
          <a:xfrm>
            <a:off x="7183650" y="2649782"/>
            <a:ext cx="1717200" cy="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Human Development</a:t>
            </a:r>
            <a:endParaRPr sz="1000">
              <a:solidFill>
                <a:schemeClr val="dk1"/>
              </a:solidFill>
            </a:endParaRPr>
          </a:p>
          <a:p>
            <a:pPr indent="0" lvl="0" marL="0" rtl="0" algn="l">
              <a:spcBef>
                <a:spcPts val="0"/>
              </a:spcBef>
              <a:spcAft>
                <a:spcPts val="0"/>
              </a:spcAft>
              <a:buNone/>
            </a:pPr>
            <a:r>
              <a:rPr lang="en" sz="1000"/>
              <a:t>Sustainable Development</a:t>
            </a:r>
            <a:endParaRPr sz="1000"/>
          </a:p>
        </p:txBody>
      </p:sp>
      <p:sp>
        <p:nvSpPr>
          <p:cNvPr id="92" name="Google Shape;92;p16"/>
          <p:cNvSpPr/>
          <p:nvPr/>
        </p:nvSpPr>
        <p:spPr>
          <a:xfrm rot="-5400000">
            <a:off x="7981598" y="2805975"/>
            <a:ext cx="75300" cy="1528800"/>
          </a:xfrm>
          <a:prstGeom prst="leftBracket">
            <a:avLst>
              <a:gd fmla="val 8333" name="adj"/>
            </a:avLst>
          </a:prstGeom>
          <a:noFill/>
          <a:ln cap="flat" cmpd="sng" w="28575">
            <a:solidFill>
              <a:srgbClr val="266F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nvSpPr>
        <p:spPr>
          <a:xfrm>
            <a:off x="548761" y="4050230"/>
            <a:ext cx="14133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Analysis</a:t>
            </a:r>
            <a:endParaRPr b="1" sz="1000"/>
          </a:p>
        </p:txBody>
      </p:sp>
      <p:cxnSp>
        <p:nvCxnSpPr>
          <p:cNvPr id="94" name="Google Shape;94;p16"/>
          <p:cNvCxnSpPr>
            <a:stCxn id="93" idx="0"/>
            <a:endCxn id="93" idx="0"/>
          </p:cNvCxnSpPr>
          <p:nvPr/>
        </p:nvCxnSpPr>
        <p:spPr>
          <a:xfrm>
            <a:off x="1255411" y="4050230"/>
            <a:ext cx="0" cy="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16"/>
          <p:cNvCxnSpPr>
            <a:stCxn id="93" idx="0"/>
            <a:endCxn id="79" idx="1"/>
          </p:cNvCxnSpPr>
          <p:nvPr/>
        </p:nvCxnSpPr>
        <p:spPr>
          <a:xfrm rot="10800000">
            <a:off x="1255411" y="3608030"/>
            <a:ext cx="0" cy="442200"/>
          </a:xfrm>
          <a:prstGeom prst="straightConnector1">
            <a:avLst/>
          </a:prstGeom>
          <a:noFill/>
          <a:ln cap="flat" cmpd="sng" w="19050">
            <a:solidFill>
              <a:srgbClr val="266F8F"/>
            </a:solidFill>
            <a:prstDash val="solid"/>
            <a:round/>
            <a:headEnd len="med" w="med" type="none"/>
            <a:tailEnd len="med" w="med" type="none"/>
          </a:ln>
        </p:spPr>
      </p:cxnSp>
      <p:sp>
        <p:nvSpPr>
          <p:cNvPr id="96" name="Google Shape;96;p16"/>
          <p:cNvSpPr txBox="1"/>
          <p:nvPr/>
        </p:nvSpPr>
        <p:spPr>
          <a:xfrm>
            <a:off x="3704285" y="1602725"/>
            <a:ext cx="21123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Human Development</a:t>
            </a:r>
            <a:endParaRPr b="1" sz="1000">
              <a:solidFill>
                <a:schemeClr val="dk1"/>
              </a:solidFill>
            </a:endParaRPr>
          </a:p>
          <a:p>
            <a:pPr indent="0" lvl="0" marL="0" rtl="0" algn="ctr">
              <a:spcBef>
                <a:spcPts val="0"/>
              </a:spcBef>
              <a:spcAft>
                <a:spcPts val="0"/>
              </a:spcAft>
              <a:buNone/>
            </a:pPr>
            <a:r>
              <a:rPr i="1" lang="en" sz="800">
                <a:solidFill>
                  <a:schemeClr val="dk1"/>
                </a:solidFill>
              </a:rPr>
              <a:t>Emotional, Intellectual, and Technical</a:t>
            </a:r>
            <a:endParaRPr b="1" sz="1000"/>
          </a:p>
        </p:txBody>
      </p:sp>
      <p:sp>
        <p:nvSpPr>
          <p:cNvPr id="97" name="Google Shape;97;p16"/>
          <p:cNvSpPr txBox="1"/>
          <p:nvPr/>
        </p:nvSpPr>
        <p:spPr>
          <a:xfrm>
            <a:off x="7290746" y="4011383"/>
            <a:ext cx="15030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Goal</a:t>
            </a:r>
            <a:endParaRPr b="1" sz="1000"/>
          </a:p>
        </p:txBody>
      </p:sp>
      <p:cxnSp>
        <p:nvCxnSpPr>
          <p:cNvPr id="98" name="Google Shape;98;p16"/>
          <p:cNvCxnSpPr/>
          <p:nvPr/>
        </p:nvCxnSpPr>
        <p:spPr>
          <a:xfrm rot="10800000">
            <a:off x="8042253" y="3608026"/>
            <a:ext cx="0" cy="442200"/>
          </a:xfrm>
          <a:prstGeom prst="straightConnector1">
            <a:avLst/>
          </a:prstGeom>
          <a:noFill/>
          <a:ln cap="flat" cmpd="sng" w="19050">
            <a:solidFill>
              <a:srgbClr val="266F8F"/>
            </a:solidFill>
            <a:prstDash val="solid"/>
            <a:round/>
            <a:headEnd len="med" w="med" type="none"/>
            <a:tailEnd len="med" w="med" type="none"/>
          </a:ln>
        </p:spPr>
      </p:cxnSp>
      <p:sp>
        <p:nvSpPr>
          <p:cNvPr id="99" name="Google Shape;99;p1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14935"/>
                </a:solidFill>
              </a:rPr>
              <a:t>Human-Centered</a:t>
            </a:r>
            <a:r>
              <a:rPr b="1" lang="en">
                <a:solidFill>
                  <a:srgbClr val="3C6E8C"/>
                </a:solidFill>
              </a:rPr>
              <a:t> </a:t>
            </a:r>
            <a:r>
              <a:rPr b="1" lang="en">
                <a:solidFill>
                  <a:srgbClr val="266F8F"/>
                </a:solidFill>
              </a:rPr>
              <a:t>Development Program</a:t>
            </a:r>
            <a:endParaRPr b="1">
              <a:solidFill>
                <a:srgbClr val="266F8F"/>
              </a:solidFill>
            </a:endParaRPr>
          </a:p>
        </p:txBody>
      </p:sp>
      <p:cxnSp>
        <p:nvCxnSpPr>
          <p:cNvPr id="100" name="Google Shape;100;p16"/>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sp>
        <p:nvSpPr>
          <p:cNvPr id="101" name="Google Shape;101;p16"/>
          <p:cNvSpPr/>
          <p:nvPr/>
        </p:nvSpPr>
        <p:spPr>
          <a:xfrm rot="-5400000">
            <a:off x="3616878" y="2732979"/>
            <a:ext cx="75300" cy="1669800"/>
          </a:xfrm>
          <a:prstGeom prst="leftBracket">
            <a:avLst>
              <a:gd fmla="val 8333" name="adj"/>
            </a:avLst>
          </a:prstGeom>
          <a:noFill/>
          <a:ln cap="flat" cmpd="sng" w="28575">
            <a:solidFill>
              <a:srgbClr val="FFD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nvSpPr>
        <p:spPr>
          <a:xfrm>
            <a:off x="2947919" y="4050230"/>
            <a:ext cx="14133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Foundational Training</a:t>
            </a:r>
            <a:endParaRPr i="1" sz="800"/>
          </a:p>
        </p:txBody>
      </p:sp>
      <p:cxnSp>
        <p:nvCxnSpPr>
          <p:cNvPr id="103" name="Google Shape;103;p16"/>
          <p:cNvCxnSpPr>
            <a:stCxn id="102" idx="0"/>
            <a:endCxn id="102" idx="0"/>
          </p:cNvCxnSpPr>
          <p:nvPr/>
        </p:nvCxnSpPr>
        <p:spPr>
          <a:xfrm>
            <a:off x="3654569" y="4050230"/>
            <a:ext cx="0" cy="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6"/>
          <p:cNvSpPr/>
          <p:nvPr/>
        </p:nvSpPr>
        <p:spPr>
          <a:xfrm rot="-5400000">
            <a:off x="5672583" y="2732967"/>
            <a:ext cx="75300" cy="1669800"/>
          </a:xfrm>
          <a:prstGeom prst="leftBracket">
            <a:avLst>
              <a:gd fmla="val 8333" name="adj"/>
            </a:avLst>
          </a:prstGeom>
          <a:noFill/>
          <a:ln cap="flat" cmpd="sng" w="28575">
            <a:solidFill>
              <a:srgbClr val="FFD6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4958685" y="4011333"/>
            <a:ext cx="1503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Projects address </a:t>
            </a:r>
            <a:endParaRPr i="1" sz="800"/>
          </a:p>
          <a:p>
            <a:pPr indent="0" lvl="0" marL="0" rtl="0" algn="ctr">
              <a:spcBef>
                <a:spcPts val="0"/>
              </a:spcBef>
              <a:spcAft>
                <a:spcPts val="0"/>
              </a:spcAft>
              <a:buNone/>
            </a:pPr>
            <a:r>
              <a:rPr i="1" lang="en" sz="800"/>
              <a:t>interconnected needs</a:t>
            </a:r>
            <a:endParaRPr i="1" sz="800"/>
          </a:p>
        </p:txBody>
      </p:sp>
      <p:cxnSp>
        <p:nvCxnSpPr>
          <p:cNvPr id="106" name="Google Shape;106;p16"/>
          <p:cNvCxnSpPr>
            <a:stCxn id="105" idx="0"/>
            <a:endCxn id="105" idx="0"/>
          </p:cNvCxnSpPr>
          <p:nvPr/>
        </p:nvCxnSpPr>
        <p:spPr>
          <a:xfrm>
            <a:off x="5710185" y="4011333"/>
            <a:ext cx="0" cy="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6"/>
          <p:cNvCxnSpPr>
            <a:stCxn id="83" idx="1"/>
            <a:endCxn id="96" idx="2"/>
          </p:cNvCxnSpPr>
          <p:nvPr/>
        </p:nvCxnSpPr>
        <p:spPr>
          <a:xfrm rot="10800000">
            <a:off x="4760421" y="2044888"/>
            <a:ext cx="0" cy="231900"/>
          </a:xfrm>
          <a:prstGeom prst="straightConnector1">
            <a:avLst/>
          </a:prstGeom>
          <a:noFill/>
          <a:ln cap="flat" cmpd="sng" w="28575">
            <a:solidFill>
              <a:srgbClr val="B14935"/>
            </a:solidFill>
            <a:prstDash val="solid"/>
            <a:round/>
            <a:headEnd len="med" w="med" type="none"/>
            <a:tailEnd len="med" w="med" type="none"/>
          </a:ln>
        </p:spPr>
      </p:cxnSp>
      <p:cxnSp>
        <p:nvCxnSpPr>
          <p:cNvPr id="108" name="Google Shape;108;p16"/>
          <p:cNvCxnSpPr>
            <a:stCxn id="102" idx="0"/>
            <a:endCxn id="101" idx="1"/>
          </p:cNvCxnSpPr>
          <p:nvPr/>
        </p:nvCxnSpPr>
        <p:spPr>
          <a:xfrm rot="10800000">
            <a:off x="3654569" y="3605630"/>
            <a:ext cx="0" cy="444600"/>
          </a:xfrm>
          <a:prstGeom prst="straightConnector1">
            <a:avLst/>
          </a:prstGeom>
          <a:noFill/>
          <a:ln cap="flat" cmpd="sng" w="28575">
            <a:solidFill>
              <a:srgbClr val="FFD662"/>
            </a:solidFill>
            <a:prstDash val="solid"/>
            <a:round/>
            <a:headEnd len="med" w="med" type="none"/>
            <a:tailEnd len="med" w="med" type="none"/>
          </a:ln>
        </p:spPr>
      </p:cxnSp>
      <p:cxnSp>
        <p:nvCxnSpPr>
          <p:cNvPr id="109" name="Google Shape;109;p16"/>
          <p:cNvCxnSpPr>
            <a:stCxn id="104" idx="1"/>
            <a:endCxn id="105" idx="0"/>
          </p:cNvCxnSpPr>
          <p:nvPr/>
        </p:nvCxnSpPr>
        <p:spPr>
          <a:xfrm>
            <a:off x="5710233" y="3605517"/>
            <a:ext cx="0" cy="405900"/>
          </a:xfrm>
          <a:prstGeom prst="straightConnector1">
            <a:avLst/>
          </a:prstGeom>
          <a:noFill/>
          <a:ln cap="flat" cmpd="sng" w="28575">
            <a:solidFill>
              <a:srgbClr val="FFD66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Sutiaba, León, Nicaragua</a:t>
            </a:r>
            <a:endParaRPr b="1">
              <a:solidFill>
                <a:srgbClr val="266F8F"/>
              </a:solidFill>
            </a:endParaRPr>
          </a:p>
        </p:txBody>
      </p:sp>
      <p:sp>
        <p:nvSpPr>
          <p:cNvPr id="115" name="Google Shape;115;p17"/>
          <p:cNvSpPr txBox="1"/>
          <p:nvPr>
            <p:ph idx="1" type="body"/>
          </p:nvPr>
        </p:nvSpPr>
        <p:spPr>
          <a:xfrm>
            <a:off x="311700" y="1088425"/>
            <a:ext cx="4382100" cy="3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H</a:t>
            </a:r>
            <a:r>
              <a:rPr lang="en" sz="1100"/>
              <a:t>istorically indigenous land, Sutiaba lies west of the city of León. It has an area 135 square miles and a rural population of 10,900. Sutiaba is characterized by small communities, formed by clusters of indigenous family lands ranging in size from less than one acre to more than ten. Sutiaba like many rural populations, suffers from chronic undernourishment, struggling with an unreliable food supply and a history of dependence on international food aid. </a:t>
            </a:r>
            <a:endParaRPr sz="1100"/>
          </a:p>
          <a:p>
            <a:pPr indent="-292100" lvl="0" marL="457200" rtl="0" algn="l">
              <a:lnSpc>
                <a:spcPct val="150000"/>
              </a:lnSpc>
              <a:spcBef>
                <a:spcPts val="1600"/>
              </a:spcBef>
              <a:spcAft>
                <a:spcPts val="0"/>
              </a:spcAft>
              <a:buClr>
                <a:srgbClr val="B14935"/>
              </a:buClr>
              <a:buSzPts val="1000"/>
              <a:buChar char="●"/>
            </a:pPr>
            <a:r>
              <a:rPr lang="en" sz="1000"/>
              <a:t>80% of rural families depend on agriculture for their livelihoods </a:t>
            </a:r>
            <a:endParaRPr sz="1000"/>
          </a:p>
          <a:p>
            <a:pPr indent="-292100" lvl="0" marL="457200" rtl="0" algn="l">
              <a:lnSpc>
                <a:spcPct val="150000"/>
              </a:lnSpc>
              <a:spcBef>
                <a:spcPts val="0"/>
              </a:spcBef>
              <a:spcAft>
                <a:spcPts val="0"/>
              </a:spcAft>
              <a:buClr>
                <a:srgbClr val="B14935"/>
              </a:buClr>
              <a:buSzPts val="1000"/>
              <a:buChar char="●"/>
            </a:pPr>
            <a:r>
              <a:rPr lang="en" sz="1000"/>
              <a:t>17.3% of children under 5 y/o are m</a:t>
            </a:r>
            <a:r>
              <a:rPr lang="en" sz="1000"/>
              <a:t>alnourished</a:t>
            </a:r>
            <a:endParaRPr sz="1000"/>
          </a:p>
          <a:p>
            <a:pPr indent="-292100" lvl="0" marL="457200" rtl="0" algn="l">
              <a:lnSpc>
                <a:spcPct val="150000"/>
              </a:lnSpc>
              <a:spcBef>
                <a:spcPts val="0"/>
              </a:spcBef>
              <a:spcAft>
                <a:spcPts val="0"/>
              </a:spcAft>
              <a:buClr>
                <a:srgbClr val="B14935"/>
              </a:buClr>
              <a:buSzPts val="1000"/>
              <a:buChar char="●"/>
            </a:pPr>
            <a:r>
              <a:rPr lang="en" sz="1000"/>
              <a:t>Average years of schooling is 6.8 years with a primary school drop-out rate of 51.6% </a:t>
            </a:r>
            <a:endParaRPr sz="1000"/>
          </a:p>
          <a:p>
            <a:pPr indent="-292100" lvl="0" marL="457200" rtl="0" algn="l">
              <a:lnSpc>
                <a:spcPct val="150000"/>
              </a:lnSpc>
              <a:spcBef>
                <a:spcPts val="0"/>
              </a:spcBef>
              <a:spcAft>
                <a:spcPts val="0"/>
              </a:spcAft>
              <a:buClr>
                <a:srgbClr val="B14935"/>
              </a:buClr>
              <a:buSzPts val="1000"/>
              <a:buChar char="●"/>
            </a:pPr>
            <a:r>
              <a:rPr lang="en" sz="1000"/>
              <a:t>The national poverty rate is 58%, with 24.9% living in extreme poverty</a:t>
            </a:r>
            <a:endParaRPr sz="1000"/>
          </a:p>
          <a:p>
            <a:pPr indent="-292100" lvl="0" marL="457200" rtl="0" algn="l">
              <a:lnSpc>
                <a:spcPct val="150000"/>
              </a:lnSpc>
              <a:spcBef>
                <a:spcPts val="0"/>
              </a:spcBef>
              <a:spcAft>
                <a:spcPts val="0"/>
              </a:spcAft>
              <a:buClr>
                <a:srgbClr val="B14935"/>
              </a:buClr>
              <a:buSzPts val="1000"/>
              <a:buChar char="●"/>
            </a:pPr>
            <a:r>
              <a:rPr lang="en" sz="1000"/>
              <a:t>Of this group 66% live on a little more than $1 a day with 80% of the indigenous population living on less than $1 per day</a:t>
            </a:r>
            <a:endParaRPr sz="1000"/>
          </a:p>
          <a:p>
            <a:pPr indent="-292100" lvl="0" marL="457200" rtl="0" algn="l">
              <a:lnSpc>
                <a:spcPct val="150000"/>
              </a:lnSpc>
              <a:spcBef>
                <a:spcPts val="0"/>
              </a:spcBef>
              <a:spcAft>
                <a:spcPts val="0"/>
              </a:spcAft>
              <a:buClr>
                <a:srgbClr val="B14935"/>
              </a:buClr>
              <a:buSzPts val="1000"/>
              <a:buChar char="●"/>
            </a:pPr>
            <a:r>
              <a:rPr lang="en" sz="1000"/>
              <a:t>More than 50% of the national population is either unemployed or underemployed</a:t>
            </a:r>
            <a:endParaRPr sz="1000"/>
          </a:p>
        </p:txBody>
      </p:sp>
      <p:sp>
        <p:nvSpPr>
          <p:cNvPr id="116" name="Google Shape;116;p17"/>
          <p:cNvSpPr txBox="1"/>
          <p:nvPr>
            <p:ph idx="2" type="body"/>
          </p:nvPr>
        </p:nvSpPr>
        <p:spPr>
          <a:xfrm>
            <a:off x="4832400" y="1088425"/>
            <a:ext cx="3999900" cy="3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66F8F"/>
                </a:solidFill>
              </a:rPr>
              <a:t>Critical Community Issues</a:t>
            </a:r>
            <a:r>
              <a:rPr lang="en" sz="1200">
                <a:solidFill>
                  <a:srgbClr val="266F8F"/>
                </a:solidFill>
              </a:rPr>
              <a:t>:</a:t>
            </a:r>
            <a:endParaRPr sz="1200">
              <a:solidFill>
                <a:srgbClr val="266F8F"/>
              </a:solidFill>
            </a:endParaRPr>
          </a:p>
          <a:p>
            <a:pPr indent="0" lvl="0" marL="0" rtl="0" algn="l">
              <a:lnSpc>
                <a:spcPct val="200000"/>
              </a:lnSpc>
              <a:spcBef>
                <a:spcPts val="1600"/>
              </a:spcBef>
              <a:spcAft>
                <a:spcPts val="0"/>
              </a:spcAft>
              <a:buClr>
                <a:schemeClr val="dk1"/>
              </a:buClr>
              <a:buSzPts val="1100"/>
              <a:buFont typeface="Arial"/>
              <a:buNone/>
            </a:pPr>
            <a:r>
              <a:rPr b="1" lang="en" sz="1200">
                <a:solidFill>
                  <a:srgbClr val="B14935"/>
                </a:solidFill>
              </a:rPr>
              <a:t>&gt;</a:t>
            </a:r>
            <a:r>
              <a:rPr lang="en" sz="1200"/>
              <a:t> Low levels of education among the adult population   and poor quality education among youth.</a:t>
            </a:r>
            <a:endParaRPr sz="1200"/>
          </a:p>
          <a:p>
            <a:pPr indent="0" lvl="0" marL="0" rtl="0" algn="l">
              <a:lnSpc>
                <a:spcPct val="200000"/>
              </a:lnSpc>
              <a:spcBef>
                <a:spcPts val="1600"/>
              </a:spcBef>
              <a:spcAft>
                <a:spcPts val="0"/>
              </a:spcAft>
              <a:buNone/>
            </a:pPr>
            <a:r>
              <a:rPr b="1" lang="en" sz="1200">
                <a:solidFill>
                  <a:srgbClr val="B14935"/>
                </a:solidFill>
              </a:rPr>
              <a:t>&gt;</a:t>
            </a:r>
            <a:r>
              <a:rPr lang="en" sz="1200"/>
              <a:t> Malnutrition in the general population leading to poor cognitive development and chronic illness.</a:t>
            </a:r>
            <a:endParaRPr sz="1200"/>
          </a:p>
          <a:p>
            <a:pPr indent="0" lvl="0" marL="0" rtl="0" algn="l">
              <a:lnSpc>
                <a:spcPct val="200000"/>
              </a:lnSpc>
              <a:spcBef>
                <a:spcPts val="1600"/>
              </a:spcBef>
              <a:spcAft>
                <a:spcPts val="0"/>
              </a:spcAft>
              <a:buNone/>
            </a:pPr>
            <a:r>
              <a:rPr b="1" lang="en" sz="1200">
                <a:solidFill>
                  <a:srgbClr val="B14935"/>
                </a:solidFill>
              </a:rPr>
              <a:t>&gt;</a:t>
            </a:r>
            <a:r>
              <a:rPr lang="en" sz="1200"/>
              <a:t> Social corrosion in families and communities.</a:t>
            </a:r>
            <a:endParaRPr sz="1200"/>
          </a:p>
          <a:p>
            <a:pPr indent="0" lvl="0" marL="0" rtl="0" algn="l">
              <a:lnSpc>
                <a:spcPct val="200000"/>
              </a:lnSpc>
              <a:spcBef>
                <a:spcPts val="1600"/>
              </a:spcBef>
              <a:spcAft>
                <a:spcPts val="1600"/>
              </a:spcAft>
              <a:buClr>
                <a:schemeClr val="dk1"/>
              </a:buClr>
              <a:buSzPts val="1100"/>
              <a:buFont typeface="Arial"/>
              <a:buNone/>
            </a:pPr>
            <a:r>
              <a:rPr b="1" lang="en" sz="1200">
                <a:solidFill>
                  <a:srgbClr val="B14935"/>
                </a:solidFill>
              </a:rPr>
              <a:t>&gt;</a:t>
            </a:r>
            <a:r>
              <a:rPr lang="en" sz="1200"/>
              <a:t> Unemployment, lack of economic development or activity.</a:t>
            </a:r>
            <a:endParaRPr sz="1200"/>
          </a:p>
        </p:txBody>
      </p:sp>
      <p:cxnSp>
        <p:nvCxnSpPr>
          <p:cNvPr id="117" name="Google Shape;117;p17"/>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Troilo and Goyena, Sutiaba</a:t>
            </a:r>
            <a:endParaRPr b="1">
              <a:solidFill>
                <a:srgbClr val="266F8F"/>
              </a:solidFill>
            </a:endParaRPr>
          </a:p>
        </p:txBody>
      </p:sp>
      <p:cxnSp>
        <p:nvCxnSpPr>
          <p:cNvPr id="123" name="Google Shape;123;p18"/>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24" name="Google Shape;124;p18"/>
          <p:cNvPicPr preferRelativeResize="0"/>
          <p:nvPr/>
        </p:nvPicPr>
        <p:blipFill>
          <a:blip r:embed="rId3">
            <a:alphaModFix/>
          </a:blip>
          <a:stretch>
            <a:fillRect/>
          </a:stretch>
        </p:blipFill>
        <p:spPr>
          <a:xfrm>
            <a:off x="345725" y="1143025"/>
            <a:ext cx="8452533" cy="3812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Human </a:t>
            </a:r>
            <a:r>
              <a:rPr lang="en">
                <a:solidFill>
                  <a:srgbClr val="266F8F"/>
                </a:solidFill>
              </a:rPr>
              <a:t>Capacity Training (</a:t>
            </a:r>
            <a:r>
              <a:rPr i="1" lang="en">
                <a:solidFill>
                  <a:srgbClr val="266F8F"/>
                </a:solidFill>
              </a:rPr>
              <a:t>HCT</a:t>
            </a:r>
            <a:r>
              <a:rPr lang="en">
                <a:solidFill>
                  <a:srgbClr val="266F8F"/>
                </a:solidFill>
              </a:rPr>
              <a:t>)</a:t>
            </a:r>
            <a:endParaRPr>
              <a:solidFill>
                <a:srgbClr val="266F8F"/>
              </a:solidFill>
            </a:endParaRPr>
          </a:p>
        </p:txBody>
      </p:sp>
      <p:sp>
        <p:nvSpPr>
          <p:cNvPr id="130" name="Google Shape;130;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B14935"/>
                </a:solidFill>
              </a:rPr>
              <a:t>&gt;</a:t>
            </a:r>
            <a:r>
              <a:rPr lang="en" sz="1150"/>
              <a:t> Our program begins with socio-emotional resilience training, community organizing and leadership building. After this phase, individuals move on to workshops covering environmental education and stewardship.</a:t>
            </a:r>
            <a:endParaRPr sz="1150"/>
          </a:p>
          <a:p>
            <a:pPr indent="0" lvl="0" marL="0" rtl="0" algn="l">
              <a:spcBef>
                <a:spcPts val="1600"/>
              </a:spcBef>
              <a:spcAft>
                <a:spcPts val="0"/>
              </a:spcAft>
              <a:buNone/>
            </a:pPr>
            <a:r>
              <a:rPr b="1" lang="en" sz="1150"/>
              <a:t>Environmental Education &amp; Stewardship Goal</a:t>
            </a:r>
            <a:r>
              <a:rPr lang="en" sz="1150"/>
              <a:t>: </a:t>
            </a:r>
            <a:endParaRPr sz="1150"/>
          </a:p>
          <a:p>
            <a:pPr indent="0" lvl="0" marL="0" rtl="0" algn="l">
              <a:spcBef>
                <a:spcPts val="1600"/>
              </a:spcBef>
              <a:spcAft>
                <a:spcPts val="0"/>
              </a:spcAft>
              <a:buNone/>
            </a:pPr>
            <a:r>
              <a:rPr b="1" lang="en" sz="1150">
                <a:solidFill>
                  <a:srgbClr val="B14935"/>
                </a:solidFill>
              </a:rPr>
              <a:t>&gt;</a:t>
            </a:r>
            <a:r>
              <a:rPr lang="en" sz="1150"/>
              <a:t> Empower the community with the knowledge to leverage their local resources. Teach community members about caring for the environment so they can care for their community on their own. </a:t>
            </a:r>
            <a:endParaRPr sz="1150"/>
          </a:p>
          <a:p>
            <a:pPr indent="0" lvl="0" marL="0" rtl="0" algn="l">
              <a:spcBef>
                <a:spcPts val="1600"/>
              </a:spcBef>
              <a:spcAft>
                <a:spcPts val="1600"/>
              </a:spcAft>
              <a:buNone/>
            </a:pPr>
            <a:r>
              <a:rPr b="1" lang="en" sz="1150">
                <a:solidFill>
                  <a:srgbClr val="B14935"/>
                </a:solidFill>
              </a:rPr>
              <a:t>&gt; </a:t>
            </a:r>
            <a:r>
              <a:rPr lang="en" sz="1150"/>
              <a:t>After completing the environmental training phase, individuals move onto the application of their new skills in our Family Farming Project.</a:t>
            </a:r>
            <a:endParaRPr sz="1150"/>
          </a:p>
        </p:txBody>
      </p:sp>
      <p:cxnSp>
        <p:nvCxnSpPr>
          <p:cNvPr id="131" name="Google Shape;131;p19"/>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32" name="Google Shape;132;p19"/>
          <p:cNvPicPr preferRelativeResize="0"/>
          <p:nvPr/>
        </p:nvPicPr>
        <p:blipFill rotWithShape="1">
          <a:blip r:embed="rId3">
            <a:alphaModFix/>
          </a:blip>
          <a:srcRect b="0" l="0" r="0" t="0"/>
          <a:stretch/>
        </p:blipFill>
        <p:spPr>
          <a:xfrm>
            <a:off x="6768675" y="3014737"/>
            <a:ext cx="2063623" cy="1547717"/>
          </a:xfrm>
          <a:prstGeom prst="rect">
            <a:avLst/>
          </a:prstGeom>
          <a:noFill/>
          <a:ln>
            <a:noFill/>
          </a:ln>
        </p:spPr>
      </p:pic>
      <p:pic>
        <p:nvPicPr>
          <p:cNvPr id="133" name="Google Shape;133;p19"/>
          <p:cNvPicPr preferRelativeResize="0"/>
          <p:nvPr/>
        </p:nvPicPr>
        <p:blipFill rotWithShape="1">
          <a:blip r:embed="rId4">
            <a:alphaModFix/>
          </a:blip>
          <a:srcRect b="0" l="0" r="0" t="0"/>
          <a:stretch/>
        </p:blipFill>
        <p:spPr>
          <a:xfrm>
            <a:off x="4607925" y="3014737"/>
            <a:ext cx="2063618" cy="1547714"/>
          </a:xfrm>
          <a:prstGeom prst="rect">
            <a:avLst/>
          </a:prstGeom>
          <a:noFill/>
          <a:ln>
            <a:noFill/>
          </a:ln>
        </p:spPr>
      </p:pic>
      <p:pic>
        <p:nvPicPr>
          <p:cNvPr id="134" name="Google Shape;134;p19"/>
          <p:cNvPicPr preferRelativeResize="0"/>
          <p:nvPr/>
        </p:nvPicPr>
        <p:blipFill rotWithShape="1">
          <a:blip r:embed="rId5">
            <a:alphaModFix/>
          </a:blip>
          <a:srcRect b="13609" l="28632" r="9646" t="16955"/>
          <a:stretch/>
        </p:blipFill>
        <p:spPr>
          <a:xfrm>
            <a:off x="4607925" y="1267812"/>
            <a:ext cx="2063622" cy="1547711"/>
          </a:xfrm>
          <a:prstGeom prst="rect">
            <a:avLst/>
          </a:prstGeom>
          <a:noFill/>
          <a:ln>
            <a:noFill/>
          </a:ln>
        </p:spPr>
      </p:pic>
      <p:pic>
        <p:nvPicPr>
          <p:cNvPr id="135" name="Google Shape;135;p19"/>
          <p:cNvPicPr preferRelativeResize="0"/>
          <p:nvPr/>
        </p:nvPicPr>
        <p:blipFill rotWithShape="1">
          <a:blip r:embed="rId6">
            <a:alphaModFix/>
          </a:blip>
          <a:srcRect b="19517" l="17430" r="10688" t="0"/>
          <a:stretch/>
        </p:blipFill>
        <p:spPr>
          <a:xfrm>
            <a:off x="6768675" y="1267812"/>
            <a:ext cx="2063623" cy="1547711"/>
          </a:xfrm>
          <a:prstGeom prst="rect">
            <a:avLst/>
          </a:prstGeom>
          <a:noFill/>
          <a:ln>
            <a:noFill/>
          </a:ln>
        </p:spPr>
      </p:pic>
      <p:pic>
        <p:nvPicPr>
          <p:cNvPr id="136" name="Google Shape;136;p19"/>
          <p:cNvPicPr preferRelativeResize="0"/>
          <p:nvPr/>
        </p:nvPicPr>
        <p:blipFill>
          <a:blip r:embed="rId7">
            <a:alphaModFix/>
          </a:blip>
          <a:stretch>
            <a:fillRect/>
          </a:stretch>
        </p:blipFill>
        <p:spPr>
          <a:xfrm>
            <a:off x="4607925" y="1267800"/>
            <a:ext cx="2063626" cy="1547704"/>
          </a:xfrm>
          <a:prstGeom prst="rect">
            <a:avLst/>
          </a:prstGeom>
          <a:noFill/>
          <a:ln>
            <a:noFill/>
          </a:ln>
        </p:spPr>
      </p:pic>
      <p:pic>
        <p:nvPicPr>
          <p:cNvPr id="137" name="Google Shape;137;p19"/>
          <p:cNvPicPr preferRelativeResize="0"/>
          <p:nvPr/>
        </p:nvPicPr>
        <p:blipFill>
          <a:blip r:embed="rId8">
            <a:alphaModFix/>
          </a:blip>
          <a:stretch>
            <a:fillRect/>
          </a:stretch>
        </p:blipFill>
        <p:spPr>
          <a:xfrm>
            <a:off x="6768675" y="1267800"/>
            <a:ext cx="2063611" cy="1547700"/>
          </a:xfrm>
          <a:prstGeom prst="rect">
            <a:avLst/>
          </a:prstGeom>
          <a:noFill/>
          <a:ln>
            <a:noFill/>
          </a:ln>
        </p:spPr>
      </p:pic>
      <p:pic>
        <p:nvPicPr>
          <p:cNvPr id="138" name="Google Shape;138;p19"/>
          <p:cNvPicPr preferRelativeResize="0"/>
          <p:nvPr/>
        </p:nvPicPr>
        <p:blipFill>
          <a:blip r:embed="rId9">
            <a:alphaModFix/>
          </a:blip>
          <a:stretch>
            <a:fillRect/>
          </a:stretch>
        </p:blipFill>
        <p:spPr>
          <a:xfrm>
            <a:off x="4607925" y="3014725"/>
            <a:ext cx="2063599" cy="1547687"/>
          </a:xfrm>
          <a:prstGeom prst="rect">
            <a:avLst/>
          </a:prstGeom>
          <a:noFill/>
          <a:ln>
            <a:noFill/>
          </a:ln>
        </p:spPr>
      </p:pic>
      <p:pic>
        <p:nvPicPr>
          <p:cNvPr id="139" name="Google Shape;139;p19"/>
          <p:cNvPicPr preferRelativeResize="0"/>
          <p:nvPr/>
        </p:nvPicPr>
        <p:blipFill>
          <a:blip r:embed="rId10">
            <a:alphaModFix/>
          </a:blip>
          <a:stretch>
            <a:fillRect/>
          </a:stretch>
        </p:blipFill>
        <p:spPr>
          <a:xfrm>
            <a:off x="6768675" y="3014725"/>
            <a:ext cx="2063621" cy="154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66F8F"/>
                </a:solidFill>
              </a:rPr>
              <a:t>Family</a:t>
            </a:r>
            <a:r>
              <a:rPr b="1" i="1" lang="en">
                <a:solidFill>
                  <a:srgbClr val="266F8F"/>
                </a:solidFill>
              </a:rPr>
              <a:t> </a:t>
            </a:r>
            <a:r>
              <a:rPr lang="en">
                <a:solidFill>
                  <a:srgbClr val="266F8F"/>
                </a:solidFill>
              </a:rPr>
              <a:t>Farming Project</a:t>
            </a:r>
            <a:endParaRPr>
              <a:solidFill>
                <a:srgbClr val="266F8F"/>
              </a:solidFill>
            </a:endParaRPr>
          </a:p>
        </p:txBody>
      </p:sp>
      <p:sp>
        <p:nvSpPr>
          <p:cNvPr id="145" name="Google Shape;145;p20"/>
          <p:cNvSpPr txBox="1"/>
          <p:nvPr>
            <p:ph idx="1" type="body"/>
          </p:nvPr>
        </p:nvSpPr>
        <p:spPr>
          <a:xfrm>
            <a:off x="311700" y="1161625"/>
            <a:ext cx="4260300" cy="3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The Issues</a:t>
            </a:r>
            <a:r>
              <a:rPr lang="en" sz="1100"/>
              <a:t>:</a:t>
            </a:r>
            <a:endParaRPr sz="1100"/>
          </a:p>
          <a:p>
            <a:pPr indent="0" lvl="0" marL="0" rtl="0" algn="l">
              <a:spcBef>
                <a:spcPts val="0"/>
              </a:spcBef>
              <a:spcAft>
                <a:spcPts val="0"/>
              </a:spcAft>
              <a:buNone/>
            </a:pPr>
            <a:r>
              <a:rPr b="1" lang="en" sz="1100">
                <a:solidFill>
                  <a:srgbClr val="B14935"/>
                </a:solidFill>
              </a:rPr>
              <a:t>&gt;</a:t>
            </a:r>
            <a:r>
              <a:rPr lang="en" sz="1100"/>
              <a:t> </a:t>
            </a:r>
            <a:r>
              <a:rPr lang="en" sz="1100"/>
              <a:t>Despite living on fertile land, most residents have lost the knowledge to farm the land.</a:t>
            </a:r>
            <a:endParaRPr sz="1100"/>
          </a:p>
          <a:p>
            <a:pPr indent="0" lvl="0" marL="0" rtl="0" algn="l">
              <a:spcBef>
                <a:spcPts val="0"/>
              </a:spcBef>
              <a:spcAft>
                <a:spcPts val="0"/>
              </a:spcAft>
              <a:buNone/>
            </a:pPr>
            <a:r>
              <a:rPr b="1" lang="en" sz="1100">
                <a:solidFill>
                  <a:srgbClr val="B14935"/>
                </a:solidFill>
              </a:rPr>
              <a:t>&gt;</a:t>
            </a:r>
            <a:r>
              <a:rPr lang="en" sz="1100"/>
              <a:t> Individuals tell us (VL) that they don’t have “enough” land to farm properly.</a:t>
            </a:r>
            <a:endParaRPr sz="1100"/>
          </a:p>
          <a:p>
            <a:pPr indent="0" lvl="0" marL="0" rtl="0" algn="l">
              <a:spcBef>
                <a:spcPts val="0"/>
              </a:spcBef>
              <a:spcAft>
                <a:spcPts val="0"/>
              </a:spcAft>
              <a:buNone/>
            </a:pPr>
            <a:r>
              <a:rPr b="1" lang="en" sz="1100">
                <a:solidFill>
                  <a:srgbClr val="B14935"/>
                </a:solidFill>
              </a:rPr>
              <a:t>&gt;</a:t>
            </a:r>
            <a:r>
              <a:rPr lang="en" sz="1100"/>
              <a:t> Individuals use chemical based agricultural products that harm the land.</a:t>
            </a:r>
            <a:endParaRPr sz="1100"/>
          </a:p>
          <a:p>
            <a:pPr indent="0" lvl="0" marL="0" rtl="0" algn="l">
              <a:spcBef>
                <a:spcPts val="0"/>
              </a:spcBef>
              <a:spcAft>
                <a:spcPts val="0"/>
              </a:spcAft>
              <a:buNone/>
            </a:pPr>
            <a:r>
              <a:rPr b="1" lang="en" sz="1100">
                <a:solidFill>
                  <a:srgbClr val="B14935"/>
                </a:solidFill>
              </a:rPr>
              <a:t>&gt;</a:t>
            </a:r>
            <a:r>
              <a:rPr lang="en" sz="1100"/>
              <a:t> Negative externalities (soil contamination, agricultural runoff, aquifer depletion) from surrounding agro-business (sugarcane, cotton).</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rPr b="1" lang="en" sz="1100"/>
              <a:t>Our Program</a:t>
            </a:r>
            <a:r>
              <a:rPr lang="en" sz="1100"/>
              <a:t>: Trains individuals in farming, stabilizes family life and leads to better overall outcomes; families live in an improved and healthy environment, families no longer need to worry about immediate food needs and can focus on building a different future, children no longer need to pick crops which delays and/or limits their education, families have better health outcomes from better diets, and families develop new economic opportunities.</a:t>
            </a:r>
            <a:endParaRPr sz="1100"/>
          </a:p>
        </p:txBody>
      </p:sp>
      <p:cxnSp>
        <p:nvCxnSpPr>
          <p:cNvPr id="146" name="Google Shape;146;p20"/>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47" name="Google Shape;147;p20"/>
          <p:cNvPicPr preferRelativeResize="0"/>
          <p:nvPr/>
        </p:nvPicPr>
        <p:blipFill rotWithShape="1">
          <a:blip r:embed="rId3">
            <a:alphaModFix/>
          </a:blip>
          <a:srcRect b="0" l="0" r="0" t="0"/>
          <a:stretch/>
        </p:blipFill>
        <p:spPr>
          <a:xfrm>
            <a:off x="6768675" y="3014737"/>
            <a:ext cx="2063623" cy="1547717"/>
          </a:xfrm>
          <a:prstGeom prst="rect">
            <a:avLst/>
          </a:prstGeom>
          <a:noFill/>
          <a:ln>
            <a:noFill/>
          </a:ln>
        </p:spPr>
      </p:pic>
      <p:pic>
        <p:nvPicPr>
          <p:cNvPr id="148" name="Google Shape;148;p20"/>
          <p:cNvPicPr preferRelativeResize="0"/>
          <p:nvPr/>
        </p:nvPicPr>
        <p:blipFill rotWithShape="1">
          <a:blip r:embed="rId4">
            <a:alphaModFix/>
          </a:blip>
          <a:srcRect b="0" l="0" r="0" t="0"/>
          <a:stretch/>
        </p:blipFill>
        <p:spPr>
          <a:xfrm>
            <a:off x="4607925" y="3014737"/>
            <a:ext cx="2063618" cy="1547714"/>
          </a:xfrm>
          <a:prstGeom prst="rect">
            <a:avLst/>
          </a:prstGeom>
          <a:noFill/>
          <a:ln>
            <a:noFill/>
          </a:ln>
        </p:spPr>
      </p:pic>
      <p:pic>
        <p:nvPicPr>
          <p:cNvPr id="149" name="Google Shape;149;p20"/>
          <p:cNvPicPr preferRelativeResize="0"/>
          <p:nvPr/>
        </p:nvPicPr>
        <p:blipFill rotWithShape="1">
          <a:blip r:embed="rId5">
            <a:alphaModFix/>
          </a:blip>
          <a:srcRect b="13609" l="28632" r="9646" t="16955"/>
          <a:stretch/>
        </p:blipFill>
        <p:spPr>
          <a:xfrm>
            <a:off x="4607925" y="1267812"/>
            <a:ext cx="2063622" cy="1547711"/>
          </a:xfrm>
          <a:prstGeom prst="rect">
            <a:avLst/>
          </a:prstGeom>
          <a:noFill/>
          <a:ln>
            <a:noFill/>
          </a:ln>
        </p:spPr>
      </p:pic>
      <p:pic>
        <p:nvPicPr>
          <p:cNvPr id="150" name="Google Shape;150;p20"/>
          <p:cNvPicPr preferRelativeResize="0"/>
          <p:nvPr/>
        </p:nvPicPr>
        <p:blipFill rotWithShape="1">
          <a:blip r:embed="rId6">
            <a:alphaModFix/>
          </a:blip>
          <a:srcRect b="19517" l="17430" r="10688" t="0"/>
          <a:stretch/>
        </p:blipFill>
        <p:spPr>
          <a:xfrm>
            <a:off x="6768675" y="1267812"/>
            <a:ext cx="2063623" cy="15477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6F8F"/>
                </a:solidFill>
              </a:rPr>
              <a:t>Family</a:t>
            </a:r>
            <a:r>
              <a:rPr b="1" i="1" lang="en">
                <a:solidFill>
                  <a:srgbClr val="266F8F"/>
                </a:solidFill>
              </a:rPr>
              <a:t> </a:t>
            </a:r>
            <a:r>
              <a:rPr lang="en">
                <a:solidFill>
                  <a:srgbClr val="266F8F"/>
                </a:solidFill>
              </a:rPr>
              <a:t>Farming Project, </a:t>
            </a:r>
            <a:r>
              <a:rPr b="1" lang="en">
                <a:solidFill>
                  <a:srgbClr val="B14935"/>
                </a:solidFill>
              </a:rPr>
              <a:t>Training Overview</a:t>
            </a:r>
            <a:endParaRPr b="1">
              <a:solidFill>
                <a:srgbClr val="B14935"/>
              </a:solidFill>
            </a:endParaRPr>
          </a:p>
        </p:txBody>
      </p:sp>
      <p:sp>
        <p:nvSpPr>
          <p:cNvPr id="156" name="Google Shape;156;p21"/>
          <p:cNvSpPr txBox="1"/>
          <p:nvPr>
            <p:ph idx="1" type="body"/>
          </p:nvPr>
        </p:nvSpPr>
        <p:spPr>
          <a:xfrm>
            <a:off x="311700" y="1152475"/>
            <a:ext cx="4329000" cy="373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B14935"/>
              </a:buClr>
              <a:buSzPts val="1100"/>
              <a:buAutoNum type="arabicPeriod"/>
            </a:pPr>
            <a:r>
              <a:rPr lang="en" sz="1100"/>
              <a:t>Plant Science</a:t>
            </a:r>
            <a:endParaRPr sz="1100"/>
          </a:p>
          <a:p>
            <a:pPr indent="-298450" lvl="0" marL="457200" rtl="0" algn="l">
              <a:spcBef>
                <a:spcPts val="1000"/>
              </a:spcBef>
              <a:spcAft>
                <a:spcPts val="0"/>
              </a:spcAft>
              <a:buClr>
                <a:srgbClr val="B14935"/>
              </a:buClr>
              <a:buSzPts val="1100"/>
              <a:buAutoNum type="arabicPeriod"/>
            </a:pPr>
            <a:r>
              <a:rPr lang="en" sz="1100"/>
              <a:t>Soil Nutrient </a:t>
            </a:r>
            <a:r>
              <a:rPr lang="en" sz="1100"/>
              <a:t>Management</a:t>
            </a:r>
            <a:endParaRPr sz="1100"/>
          </a:p>
          <a:p>
            <a:pPr indent="-298450" lvl="0" marL="457200" rtl="0" algn="l">
              <a:spcBef>
                <a:spcPts val="1000"/>
              </a:spcBef>
              <a:spcAft>
                <a:spcPts val="0"/>
              </a:spcAft>
              <a:buClr>
                <a:srgbClr val="B14935"/>
              </a:buClr>
              <a:buSzPts val="1100"/>
              <a:buAutoNum type="arabicPeriod"/>
            </a:pPr>
            <a:r>
              <a:rPr lang="en" sz="1100"/>
              <a:t>Nursery Construction + Plant Care (Germination)</a:t>
            </a:r>
            <a:endParaRPr sz="1100"/>
          </a:p>
          <a:p>
            <a:pPr indent="-298450" lvl="0" marL="457200" rtl="0" algn="l">
              <a:spcBef>
                <a:spcPts val="1000"/>
              </a:spcBef>
              <a:spcAft>
                <a:spcPts val="0"/>
              </a:spcAft>
              <a:buClr>
                <a:srgbClr val="B14935"/>
              </a:buClr>
              <a:buSzPts val="1100"/>
              <a:buAutoNum type="arabicPeriod"/>
            </a:pPr>
            <a:r>
              <a:rPr lang="en" sz="1100"/>
              <a:t>Farm Construction + Transplantation</a:t>
            </a:r>
            <a:endParaRPr sz="1100"/>
          </a:p>
          <a:p>
            <a:pPr indent="-298450" lvl="0" marL="457200" rtl="0" algn="l">
              <a:spcBef>
                <a:spcPts val="1000"/>
              </a:spcBef>
              <a:spcAft>
                <a:spcPts val="0"/>
              </a:spcAft>
              <a:buClr>
                <a:srgbClr val="B14935"/>
              </a:buClr>
              <a:buSzPts val="1100"/>
              <a:buAutoNum type="arabicPeriod"/>
            </a:pPr>
            <a:r>
              <a:rPr lang="en" sz="1100"/>
              <a:t>Micro-climate Creation</a:t>
            </a:r>
            <a:endParaRPr sz="1100"/>
          </a:p>
          <a:p>
            <a:pPr indent="-298450" lvl="0" marL="457200" rtl="0" algn="l">
              <a:spcBef>
                <a:spcPts val="1000"/>
              </a:spcBef>
              <a:spcAft>
                <a:spcPts val="0"/>
              </a:spcAft>
              <a:buClr>
                <a:srgbClr val="B14935"/>
              </a:buClr>
              <a:buSzPts val="1100"/>
              <a:buAutoNum type="arabicPeriod"/>
            </a:pPr>
            <a:r>
              <a:rPr lang="en" sz="1100"/>
              <a:t>Organic Pest/Disease Management</a:t>
            </a:r>
            <a:endParaRPr sz="1100"/>
          </a:p>
          <a:p>
            <a:pPr indent="-298450" lvl="0" marL="457200" rtl="0" algn="l">
              <a:spcBef>
                <a:spcPts val="1000"/>
              </a:spcBef>
              <a:spcAft>
                <a:spcPts val="0"/>
              </a:spcAft>
              <a:buClr>
                <a:srgbClr val="B14935"/>
              </a:buClr>
              <a:buSzPts val="1100"/>
              <a:buAutoNum type="arabicPeriod"/>
            </a:pPr>
            <a:r>
              <a:rPr lang="en" sz="1100"/>
              <a:t>Water Management</a:t>
            </a:r>
            <a:endParaRPr sz="1100"/>
          </a:p>
          <a:p>
            <a:pPr indent="-298450" lvl="0" marL="457200" rtl="0" algn="l">
              <a:spcBef>
                <a:spcPts val="1000"/>
              </a:spcBef>
              <a:spcAft>
                <a:spcPts val="0"/>
              </a:spcAft>
              <a:buClr>
                <a:srgbClr val="B14935"/>
              </a:buClr>
              <a:buSzPts val="1100"/>
              <a:buAutoNum type="arabicPeriod"/>
            </a:pPr>
            <a:r>
              <a:rPr lang="en" sz="1100"/>
              <a:t>Crop Diversification, Polyculture farming &amp; Crop Sequencing</a:t>
            </a:r>
            <a:endParaRPr sz="1100"/>
          </a:p>
          <a:p>
            <a:pPr indent="-298450" lvl="0" marL="457200" rtl="0" algn="l">
              <a:spcBef>
                <a:spcPts val="1000"/>
              </a:spcBef>
              <a:spcAft>
                <a:spcPts val="0"/>
              </a:spcAft>
              <a:buClr>
                <a:srgbClr val="B14935"/>
              </a:buClr>
              <a:buSzPts val="1100"/>
              <a:buAutoNum type="arabicPeriod"/>
            </a:pPr>
            <a:r>
              <a:rPr lang="en" sz="1100"/>
              <a:t>Managing Agricultural Debris</a:t>
            </a:r>
            <a:endParaRPr sz="1100"/>
          </a:p>
          <a:p>
            <a:pPr indent="-298450" lvl="0" marL="457200" rtl="0" algn="l">
              <a:spcBef>
                <a:spcPts val="1000"/>
              </a:spcBef>
              <a:spcAft>
                <a:spcPts val="0"/>
              </a:spcAft>
              <a:buClr>
                <a:srgbClr val="B14935"/>
              </a:buClr>
              <a:buSzPts val="1100"/>
              <a:buAutoNum type="arabicPeriod"/>
            </a:pPr>
            <a:r>
              <a:rPr lang="en" sz="1100"/>
              <a:t>Weekly Technical Supervisions, Climate Adaptive Agricultural Planning &amp; Expansion</a:t>
            </a:r>
            <a:endParaRPr sz="1100"/>
          </a:p>
          <a:p>
            <a:pPr indent="0" lvl="0" marL="0" rtl="0" algn="l">
              <a:spcBef>
                <a:spcPts val="1000"/>
              </a:spcBef>
              <a:spcAft>
                <a:spcPts val="1000"/>
              </a:spcAft>
              <a:buNone/>
            </a:pPr>
            <a:r>
              <a:t/>
            </a:r>
            <a:endParaRPr sz="1100"/>
          </a:p>
        </p:txBody>
      </p:sp>
      <p:cxnSp>
        <p:nvCxnSpPr>
          <p:cNvPr id="157" name="Google Shape;157;p21"/>
          <p:cNvCxnSpPr/>
          <p:nvPr/>
        </p:nvCxnSpPr>
        <p:spPr>
          <a:xfrm>
            <a:off x="288600" y="1017725"/>
            <a:ext cx="8566800" cy="8400"/>
          </a:xfrm>
          <a:prstGeom prst="straightConnector1">
            <a:avLst/>
          </a:prstGeom>
          <a:noFill/>
          <a:ln cap="flat" cmpd="sng" w="28575">
            <a:solidFill>
              <a:srgbClr val="FFD662"/>
            </a:solidFill>
            <a:prstDash val="solid"/>
            <a:round/>
            <a:headEnd len="med" w="med" type="none"/>
            <a:tailEnd len="med" w="med" type="none"/>
          </a:ln>
        </p:spPr>
      </p:cxnSp>
      <p:pic>
        <p:nvPicPr>
          <p:cNvPr id="158" name="Google Shape;158;p21"/>
          <p:cNvPicPr preferRelativeResize="0"/>
          <p:nvPr/>
        </p:nvPicPr>
        <p:blipFill rotWithShape="1">
          <a:blip r:embed="rId3">
            <a:alphaModFix/>
          </a:blip>
          <a:srcRect b="0" l="0" r="0" t="0"/>
          <a:stretch/>
        </p:blipFill>
        <p:spPr>
          <a:xfrm>
            <a:off x="6801450" y="3117637"/>
            <a:ext cx="2063618" cy="1547721"/>
          </a:xfrm>
          <a:prstGeom prst="rect">
            <a:avLst/>
          </a:prstGeom>
          <a:noFill/>
          <a:ln>
            <a:noFill/>
          </a:ln>
        </p:spPr>
      </p:pic>
      <p:pic>
        <p:nvPicPr>
          <p:cNvPr id="159" name="Google Shape;159;p21"/>
          <p:cNvPicPr preferRelativeResize="0"/>
          <p:nvPr/>
        </p:nvPicPr>
        <p:blipFill rotWithShape="1">
          <a:blip r:embed="rId4">
            <a:alphaModFix/>
          </a:blip>
          <a:srcRect b="0" l="5349" r="5340" t="0"/>
          <a:stretch/>
        </p:blipFill>
        <p:spPr>
          <a:xfrm>
            <a:off x="4640700" y="3117637"/>
            <a:ext cx="2063623" cy="1547711"/>
          </a:xfrm>
          <a:prstGeom prst="rect">
            <a:avLst/>
          </a:prstGeom>
          <a:noFill/>
          <a:ln>
            <a:noFill/>
          </a:ln>
        </p:spPr>
      </p:pic>
      <p:pic>
        <p:nvPicPr>
          <p:cNvPr id="160" name="Google Shape;160;p21"/>
          <p:cNvPicPr preferRelativeResize="0"/>
          <p:nvPr/>
        </p:nvPicPr>
        <p:blipFill rotWithShape="1">
          <a:blip r:embed="rId5">
            <a:alphaModFix/>
          </a:blip>
          <a:srcRect b="0" l="2960" r="8151" t="0"/>
          <a:stretch/>
        </p:blipFill>
        <p:spPr>
          <a:xfrm>
            <a:off x="4640700" y="1370712"/>
            <a:ext cx="2063623" cy="1547710"/>
          </a:xfrm>
          <a:prstGeom prst="rect">
            <a:avLst/>
          </a:prstGeom>
          <a:noFill/>
          <a:ln>
            <a:noFill/>
          </a:ln>
        </p:spPr>
      </p:pic>
      <p:pic>
        <p:nvPicPr>
          <p:cNvPr id="161" name="Google Shape;161;p21"/>
          <p:cNvPicPr preferRelativeResize="0"/>
          <p:nvPr/>
        </p:nvPicPr>
        <p:blipFill rotWithShape="1">
          <a:blip r:embed="rId6">
            <a:alphaModFix/>
          </a:blip>
          <a:srcRect b="0" l="0" r="0" t="0"/>
          <a:stretch/>
        </p:blipFill>
        <p:spPr>
          <a:xfrm>
            <a:off x="6801450" y="1370712"/>
            <a:ext cx="2063622" cy="15477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